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5" r:id="rId4"/>
    <p:sldId id="263" r:id="rId5"/>
    <p:sldId id="261" r:id="rId6"/>
    <p:sldId id="266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54"/>
  </p:normalViewPr>
  <p:slideViewPr>
    <p:cSldViewPr snapToGrid="0" snapToObjects="1">
      <p:cViewPr>
        <p:scale>
          <a:sx n="111" d="100"/>
          <a:sy n="111" d="100"/>
        </p:scale>
        <p:origin x="392" y="1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8929A6-C4EA-AF4B-824B-07F6A2407F9D}" type="datetimeFigureOut">
              <a:rPr lang="en-US" smtClean="0"/>
              <a:t>4/27/17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825D0-D348-264A-9E37-F135F8EC3F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71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0C254-8A55-D042-B65F-25B8C5B6D8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740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0C254-8A55-D042-B65F-25B8C5B6D8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25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0C254-8A55-D042-B65F-25B8C5B6D8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052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0C254-8A55-D042-B65F-25B8C5B6D8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4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70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62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16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latin typeface="Helvetic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21274" y="347626"/>
            <a:ext cx="449255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Century Gothic" panose="020B0502020202020204" pitchFamily="34" charset="0"/>
              <a:cs typeface="Helvetica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01876" y="1"/>
            <a:ext cx="1099120" cy="5279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>
            <a:normAutofit/>
          </a:bodyPr>
          <a:lstStyle>
            <a:lvl1pPr algn="l">
              <a:defRPr sz="3733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7200" y="6598743"/>
            <a:ext cx="2844800" cy="225391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31A15EAA-547D-4185-A4E0-DDC0B5B98EDA}" type="slidenum">
              <a:rPr lang="en-US" smtClean="0">
                <a:latin typeface="Helvetica" pitchFamily="34" charset="0"/>
              </a:rPr>
              <a:pPr algn="r"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54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5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6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3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2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8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42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2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42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956CA-E02E-8941-9380-C4D9F6EC0572}" type="datetimeFigureOut">
              <a:rPr lang="en-US" smtClean="0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85190-719C-8648-A0C6-C467597C20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37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8465" y="1176338"/>
            <a:ext cx="11281144" cy="23876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n-lt"/>
              </a:rPr>
              <a:t>DSRC Trials </a:t>
            </a:r>
            <a:r>
              <a:rPr lang="mr-IN" sz="4000" dirty="0" smtClean="0">
                <a:latin typeface="+mn-lt"/>
              </a:rPr>
              <a:t>–</a:t>
            </a:r>
            <a:r>
              <a:rPr lang="en-US" sz="4000" dirty="0" smtClean="0">
                <a:latin typeface="+mn-lt"/>
              </a:rPr>
              <a:t> Test Plan</a:t>
            </a:r>
            <a:endParaRPr lang="en-US" sz="4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4568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1A15EAA-547D-4185-A4E0-DDC0B5B98EDA}" type="slidenum">
              <a:rPr lang="en-US" smtClean="0">
                <a:latin typeface="Helvetica" pitchFamily="34" charset="0"/>
              </a:rPr>
              <a:pPr algn="r"/>
              <a:t>2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24409" y="33014"/>
            <a:ext cx="109728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Goal : Get </a:t>
            </a:r>
            <a:r>
              <a:rPr lang="en-US" sz="2800" b="1" dirty="0">
                <a:solidFill>
                  <a:schemeClr val="tx1"/>
                </a:solidFill>
              </a:rPr>
              <a:t>each car to go and park in its assigned space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01645" y="1774943"/>
            <a:ext cx="11575" cy="134871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289630" y="4097438"/>
            <a:ext cx="4734045" cy="2419109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Building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4867155" y="4918525"/>
            <a:ext cx="254643" cy="4861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57135" y="5591549"/>
            <a:ext cx="254643" cy="4861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493966" y="3255648"/>
            <a:ext cx="576805" cy="25464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734314" y="3255648"/>
            <a:ext cx="576805" cy="254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5416952" y="3044142"/>
            <a:ext cx="5352648" cy="6642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86268" y="3112078"/>
            <a:ext cx="1384459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ent Arrow 18"/>
          <p:cNvSpPr/>
          <p:nvPr/>
        </p:nvSpPr>
        <p:spPr>
          <a:xfrm flipH="1">
            <a:off x="4775842" y="3361858"/>
            <a:ext cx="235995" cy="1354827"/>
          </a:xfrm>
          <a:prstGeom prst="ben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Left Arrow 19"/>
          <p:cNvSpPr/>
          <p:nvPr/>
        </p:nvSpPr>
        <p:spPr>
          <a:xfrm>
            <a:off x="5416952" y="3306421"/>
            <a:ext cx="1018572" cy="166311"/>
          </a:xfrm>
          <a:prstGeom prst="lef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5416952" y="3960427"/>
            <a:ext cx="5352648" cy="66423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206092" y="4022665"/>
            <a:ext cx="4164635" cy="33211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815138" y="2427659"/>
            <a:ext cx="555589" cy="219920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814250" y="2844766"/>
            <a:ext cx="556478" cy="19937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044138" y="2427660"/>
            <a:ext cx="590227" cy="219919"/>
          </a:xfrm>
          <a:prstGeom prst="rect">
            <a:avLst/>
          </a:prstGeom>
          <a:noFill/>
          <a:ln w="28575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066162" y="2845860"/>
            <a:ext cx="555589" cy="219920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4266395" y="1666754"/>
            <a:ext cx="509448" cy="743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970116" y="1376098"/>
            <a:ext cx="2465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Assigned Parking Spaces</a:t>
            </a:r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3597473" y="2635666"/>
            <a:ext cx="208344" cy="2199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5208608" y="4015242"/>
            <a:ext cx="208344" cy="21991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3066162" y="1725080"/>
            <a:ext cx="568203" cy="931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791361" y="1440233"/>
            <a:ext cx="7142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RSU</a:t>
            </a:r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89367" y="3123653"/>
            <a:ext cx="1860949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7005312" y="2745625"/>
            <a:ext cx="309245" cy="448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422468" y="2758544"/>
            <a:ext cx="359900" cy="41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180618" y="5366739"/>
            <a:ext cx="3085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Tesla </a:t>
            </a:r>
            <a:r>
              <a:rPr lang="en-US" smtClean="0"/>
              <a:t>cars equipped with </a:t>
            </a:r>
            <a:r>
              <a:rPr lang="en-US" dirty="0" smtClean="0"/>
              <a:t>OBU</a:t>
            </a:r>
            <a:endParaRPr lang="en-US" dirty="0"/>
          </a:p>
        </p:txBody>
      </p:sp>
      <p:cxnSp>
        <p:nvCxnSpPr>
          <p:cNvPr id="51" name="Straight Arrow Connector 50"/>
          <p:cNvCxnSpPr/>
          <p:nvPr/>
        </p:nvCxnSpPr>
        <p:spPr>
          <a:xfrm flipV="1">
            <a:off x="4086137" y="5168622"/>
            <a:ext cx="688420" cy="159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4052963" y="5739070"/>
            <a:ext cx="721594" cy="131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113763" y="2335195"/>
            <a:ext cx="3085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Tesla </a:t>
            </a:r>
            <a:r>
              <a:rPr lang="en-US" smtClean="0"/>
              <a:t>cars equipped with </a:t>
            </a:r>
            <a:r>
              <a:rPr lang="en-US" dirty="0" smtClean="0"/>
              <a:t>OBU</a:t>
            </a:r>
            <a:endParaRPr lang="en-US" dirty="0"/>
          </a:p>
        </p:txBody>
      </p:sp>
      <p:grpSp>
        <p:nvGrpSpPr>
          <p:cNvPr id="38" name="Group 130"/>
          <p:cNvGrpSpPr>
            <a:grpSpLocks noChangeAspect="1"/>
          </p:cNvGrpSpPr>
          <p:nvPr/>
        </p:nvGrpSpPr>
        <p:grpSpPr bwMode="auto">
          <a:xfrm rot="16200000" flipH="1">
            <a:off x="4764871" y="5076547"/>
            <a:ext cx="438150" cy="184150"/>
            <a:chOff x="7514" y="3468"/>
            <a:chExt cx="387" cy="180"/>
          </a:xfrm>
        </p:grpSpPr>
        <p:sp>
          <p:nvSpPr>
            <p:cNvPr id="39" name="Freeform 131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" name="Group 132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160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Line 134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2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Line 13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" name="Group 137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156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8" name="Line 140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5" name="Group 142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149" name="Line 143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Line 144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Line 145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Line 146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Line 147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Line 148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Line 149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" name="Group 150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145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Rectangle 152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Rectangle 153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8" name="Group 155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136" name="Line 156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157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Line 158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159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160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161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162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163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Line 164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2" name="Group 165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134" name="Line 166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167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4" name="Group 168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125" name="Line 169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Line 170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7" name="Line 171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172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173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17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175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176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177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Line 178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6" name="Group 179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123" name="Freeform 180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Freeform 181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7" name="Line 182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8" name="Group 183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118" name="Line 184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185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Line 186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187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Line 188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9" name="Line 189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190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191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Line 192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Line 193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Line 194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Line 19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Line 196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Line 197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8" name="Group 198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113" name="Line 199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Line 200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" name="Line 201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203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9" name="Line 204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Line 205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Line 206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207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20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209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210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211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212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8" name="Group 213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103" name="Line 214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" name="Line 215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" name="Line 216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Line 217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Line 218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Line 219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Line 221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Line 222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Line 223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9" name="Group 224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93" name="Line 225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Line 226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Line 227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Line 228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7" name="Line 229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8" name="Line 230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9" name="Line 231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Line 232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Line 233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Line 234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0" name="Group 235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91" name="Line 236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" name="Line 237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1" name="Group 238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89" name="Line 239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240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" name="Group 241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83" name="Freeform 242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Freeform 243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Freeform 244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Freeform 245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" name="Freeform 246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Freeform 247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4" name="Group 130"/>
          <p:cNvGrpSpPr>
            <a:grpSpLocks noChangeAspect="1"/>
          </p:cNvGrpSpPr>
          <p:nvPr/>
        </p:nvGrpSpPr>
        <p:grpSpPr bwMode="auto">
          <a:xfrm rot="16200000" flipH="1">
            <a:off x="4766917" y="5744163"/>
            <a:ext cx="438150" cy="184150"/>
            <a:chOff x="7514" y="3468"/>
            <a:chExt cx="387" cy="180"/>
          </a:xfrm>
        </p:grpSpPr>
        <p:sp>
          <p:nvSpPr>
            <p:cNvPr id="165" name="Freeform 131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6" name="Group 132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278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Line 134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Line 13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7" name="Group 137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274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" name="Line 140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8" name="Group 142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267" name="Line 143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Line 144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9" name="Line 145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Line 146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Line 147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Line 148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Line 149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9" name="Group 150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263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Rectangle 152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5" name="Rectangle 153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0" name="Group 155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254" name="Line 156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Line 157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" name="Line 158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Line 159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160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Line 161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Line 162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Line 163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Line 164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1" name="Group 165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252" name="Line 166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Line 167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2" name="Group 168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243" name="Line 169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Line 170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" name="Line 171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Line 172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Line 173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17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Line 175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176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Line 177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3" name="Line 178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4" name="Group 179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241" name="Freeform 180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Freeform 181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" name="Line 182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6" name="Group 183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236" name="Line 184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Line 185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8" name="Line 186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Line 187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Line 188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7" name="Line 189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8" name="Line 190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9" name="Line 191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Line 192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Line 193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94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Line 19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Line 196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Line 197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6" name="Group 198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231" name="Line 199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200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" name="Line 201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Line 203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7" name="Line 204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Line 205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Line 206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Line 207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Line 20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Line 209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210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211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212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6" name="Group 213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221" name="Line 214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Line 215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3" name="Line 216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217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Line 218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219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Line 221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Line 222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Line 223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7" name="Group 224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211" name="Line 225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Line 226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3" name="Line 227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Line 228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Line 229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Line 230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Line 231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Line 232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Line 233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234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8" name="Group 235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209" name="Line 236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Line 237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9" name="Group 238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207" name="Line 239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Line 240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" name="Group 241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201" name="Freeform 242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2" name="Freeform 243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" name="Freeform 244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245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246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247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2" name="Group 130"/>
          <p:cNvGrpSpPr>
            <a:grpSpLocks noChangeAspect="1"/>
          </p:cNvGrpSpPr>
          <p:nvPr/>
        </p:nvGrpSpPr>
        <p:grpSpPr bwMode="auto">
          <a:xfrm rot="10800000" flipH="1">
            <a:off x="7563293" y="3294292"/>
            <a:ext cx="438150" cy="184150"/>
            <a:chOff x="7514" y="3468"/>
            <a:chExt cx="387" cy="180"/>
          </a:xfrm>
        </p:grpSpPr>
        <p:sp>
          <p:nvSpPr>
            <p:cNvPr id="283" name="Freeform 131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4" name="Group 132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396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7" name="Line 134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8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" name="Line 13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5" name="Group 137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392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3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4" name="Line 140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5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6" name="Group 142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385" name="Line 143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6" name="Line 144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7" name="Line 145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8" name="Line 146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9" name="Line 147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0" name="Line 148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1" name="Line 149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7" name="Group 150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381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2" name="Rectangle 152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3" name="Rectangle 153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4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8" name="Group 155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372" name="Line 156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3" name="Line 157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4" name="Line 158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5" name="Line 159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6" name="Line 160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7" name="Line 161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8" name="Line 162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9" name="Line 163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0" name="Line 164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89" name="Group 165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370" name="Line 166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1" name="Line 167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90" name="Group 168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361" name="Line 169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2" name="Line 170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3" name="Line 171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4" name="Line 172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5" name="Line 173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6" name="Line 17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7" name="Line 175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" name="Line 176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" name="Line 177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1" name="Line 178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2" name="Group 179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359" name="Freeform 180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0" name="Freeform 181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3" name="Line 182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94" name="Group 183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354" name="Line 184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5" name="Line 185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6" name="Line 186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7" name="Line 187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8" name="Line 188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5" name="Line 189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6" name="Line 190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7" name="Line 191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8" name="Line 192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9" name="Line 193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0" name="Line 194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1" name="Line 19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" name="Line 196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3" name="Line 197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4" name="Group 198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349" name="Line 199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0" name="Line 200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1" name="Line 201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2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3" name="Line 203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5" name="Line 204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6" name="Line 205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" name="Line 206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" name="Line 207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" name="Line 20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Line 209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" name="Line 210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Line 211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" name="Line 212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4" name="Group 213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339" name="Line 214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0" name="Line 215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1" name="Line 216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2" name="Line 217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3" name="Line 218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4" name="Line 219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5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6" name="Line 221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7" name="Line 222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8" name="Line 223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5" name="Group 224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329" name="Line 225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0" name="Line 226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1" name="Line 227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2" name="Line 228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3" name="Line 229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4" name="Line 230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5" name="Line 231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6" name="Line 232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" name="Line 233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8" name="Line 234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6" name="Group 235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327" name="Line 236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" name="Line 237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7" name="Group 238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325" name="Line 239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6" name="Line 240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8" name="Group 241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319" name="Freeform 242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0" name="Freeform 243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1" name="Freeform 244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2" name="Freeform 245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3" name="Freeform 246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" name="Freeform 247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00" name="Group 130"/>
          <p:cNvGrpSpPr>
            <a:grpSpLocks noChangeAspect="1"/>
          </p:cNvGrpSpPr>
          <p:nvPr/>
        </p:nvGrpSpPr>
        <p:grpSpPr bwMode="auto">
          <a:xfrm rot="10800000" flipH="1">
            <a:off x="6825985" y="3284572"/>
            <a:ext cx="438150" cy="184150"/>
            <a:chOff x="7514" y="3468"/>
            <a:chExt cx="387" cy="180"/>
          </a:xfrm>
        </p:grpSpPr>
        <p:sp>
          <p:nvSpPr>
            <p:cNvPr id="401" name="Freeform 131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2" name="Group 132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514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" name="Line 134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" name="Line 13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3" name="Group 137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510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1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2" name="Line 140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4" name="Group 142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503" name="Line 143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4" name="Line 144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5" name="Line 145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6" name="Line 146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7" name="Line 147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8" name="Line 148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9" name="Line 149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5" name="Group 150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499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0" name="Rectangle 152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1" name="Rectangle 153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2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6" name="Group 155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490" name="Line 156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" name="Line 157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2" name="Line 158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3" name="Line 159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4" name="Line 160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5" name="Line 161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6" name="Line 162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7" name="Line 163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8" name="Line 164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7" name="Group 165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488" name="Line 166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9" name="Line 167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08" name="Group 168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479" name="Line 169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0" name="Line 170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1" name="Line 171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2" name="Line 172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3" name="Line 173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4" name="Line 17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5" name="Line 175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6" name="Line 176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87" name="Line 177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09" name="Line 178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" name="Group 179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477" name="Freeform 180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8" name="Freeform 181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1" name="Line 182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2" name="Group 183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472" name="Line 184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3" name="Line 185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4" name="Line 186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" name="Line 187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" name="Line 188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3" name="Line 189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" name="Line 190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5" name="Line 191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6" name="Line 192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7" name="Line 193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8" name="Line 194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9" name="Line 19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0" name="Line 196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1" name="Line 197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2" name="Group 198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467" name="Line 199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8" name="Line 200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9" name="Line 201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0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1" name="Line 203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3" name="Line 204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4" name="Line 205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" name="Line 206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6" name="Line 207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" name="Line 20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8" name="Line 209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9" name="Line 210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0" name="Line 211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" name="Line 212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2" name="Group 213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457" name="Line 214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8" name="Line 215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9" name="Line 216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0" name="Line 217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" name="Line 218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2" name="Line 219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4" name="Line 221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5" name="Line 222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6" name="Line 223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3" name="Group 224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447" name="Line 225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" name="Line 226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9" name="Line 227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0" name="Line 228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1" name="Line 229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2" name="Line 230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3" name="Line 231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4" name="Line 232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5" name="Line 233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6" name="Line 234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4" name="Group 235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445" name="Line 236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" name="Line 237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5" name="Group 238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443" name="Line 239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" name="Line 240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6" name="Group 241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437" name="Freeform 242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8" name="Freeform 243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9" name="Freeform 244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" name="Freeform 245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1" name="Freeform 246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2" name="Freeform 247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109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89"/>
          <p:cNvSpPr>
            <a:spLocks noChangeArrowheads="1"/>
          </p:cNvSpPr>
          <p:nvPr/>
        </p:nvSpPr>
        <p:spPr bwMode="auto">
          <a:xfrm>
            <a:off x="2071688" y="-33861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3" name="Rectangle 90"/>
          <p:cNvSpPr>
            <a:spLocks noChangeArrowheads="1"/>
          </p:cNvSpPr>
          <p:nvPr/>
        </p:nvSpPr>
        <p:spPr bwMode="auto">
          <a:xfrm>
            <a:off x="2071688" y="-29289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4" name="Rectangle 96"/>
          <p:cNvSpPr>
            <a:spLocks noChangeArrowheads="1"/>
          </p:cNvSpPr>
          <p:nvPr/>
        </p:nvSpPr>
        <p:spPr bwMode="auto">
          <a:xfrm>
            <a:off x="2071688" y="-24717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Rectangle 98"/>
          <p:cNvSpPr>
            <a:spLocks noChangeArrowheads="1"/>
          </p:cNvSpPr>
          <p:nvPr/>
        </p:nvSpPr>
        <p:spPr bwMode="auto">
          <a:xfrm>
            <a:off x="2071688" y="-24717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6" name="Rectangle 101"/>
          <p:cNvSpPr>
            <a:spLocks noChangeArrowheads="1"/>
          </p:cNvSpPr>
          <p:nvPr/>
        </p:nvSpPr>
        <p:spPr bwMode="auto">
          <a:xfrm>
            <a:off x="2071688" y="-20145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2071688" y="-15573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8" name="Rectangle 110"/>
          <p:cNvSpPr>
            <a:spLocks noChangeArrowheads="1"/>
          </p:cNvSpPr>
          <p:nvPr/>
        </p:nvSpPr>
        <p:spPr bwMode="auto">
          <a:xfrm>
            <a:off x="2071688" y="-11001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9" name="Rectangle 115"/>
          <p:cNvSpPr>
            <a:spLocks noChangeArrowheads="1"/>
          </p:cNvSpPr>
          <p:nvPr/>
        </p:nvSpPr>
        <p:spPr bwMode="auto">
          <a:xfrm>
            <a:off x="2071688" y="-6429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0" name="Rectangle 118"/>
          <p:cNvSpPr>
            <a:spLocks noChangeArrowheads="1"/>
          </p:cNvSpPr>
          <p:nvPr/>
        </p:nvSpPr>
        <p:spPr bwMode="auto">
          <a:xfrm>
            <a:off x="2071688" y="-1857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1" name="Rectangle 121"/>
          <p:cNvSpPr>
            <a:spLocks noChangeArrowheads="1"/>
          </p:cNvSpPr>
          <p:nvPr/>
        </p:nvSpPr>
        <p:spPr bwMode="auto">
          <a:xfrm>
            <a:off x="2071688" y="2714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" name="Rectangle 127"/>
          <p:cNvSpPr>
            <a:spLocks noChangeArrowheads="1"/>
          </p:cNvSpPr>
          <p:nvPr/>
        </p:nvSpPr>
        <p:spPr bwMode="auto">
          <a:xfrm>
            <a:off x="1435081" y="72787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" name="Rectangle 136"/>
          <p:cNvSpPr>
            <a:spLocks noChangeArrowheads="1"/>
          </p:cNvSpPr>
          <p:nvPr/>
        </p:nvSpPr>
        <p:spPr bwMode="auto">
          <a:xfrm>
            <a:off x="2071688" y="1643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Rectangle 139"/>
          <p:cNvSpPr>
            <a:spLocks noChangeArrowheads="1"/>
          </p:cNvSpPr>
          <p:nvPr/>
        </p:nvSpPr>
        <p:spPr bwMode="auto">
          <a:xfrm>
            <a:off x="2071688" y="2100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6" name="Rectangle 143"/>
          <p:cNvSpPr>
            <a:spLocks noChangeArrowheads="1"/>
          </p:cNvSpPr>
          <p:nvPr/>
        </p:nvSpPr>
        <p:spPr bwMode="auto">
          <a:xfrm>
            <a:off x="2071688" y="2100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7" name="Text Box 262"/>
          <p:cNvSpPr txBox="1">
            <a:spLocks noChangeArrowheads="1"/>
          </p:cNvSpPr>
          <p:nvPr/>
        </p:nvSpPr>
        <p:spPr bwMode="auto">
          <a:xfrm>
            <a:off x="4098319" y="468249"/>
            <a:ext cx="2860078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smtClean="0">
                <a:latin typeface="Arial" charset="0"/>
                <a:ea typeface="ＭＳ Ｐゴシック" pitchFamily="34" charset="-128"/>
              </a:rPr>
              <a:t>High level </a:t>
            </a:r>
            <a:r>
              <a:rPr lang="en-US" sz="2800" b="1" smtClean="0">
                <a:latin typeface="Arial" charset="0"/>
                <a:ea typeface="ＭＳ Ｐゴシック" pitchFamily="34" charset="-128"/>
              </a:rPr>
              <a:t>view </a:t>
            </a:r>
            <a:endParaRPr lang="en-US" sz="2800" b="1" dirty="0">
              <a:solidFill>
                <a:schemeClr val="tx1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98" name="Rounded Rectangle 297"/>
          <p:cNvSpPr/>
          <p:nvPr/>
        </p:nvSpPr>
        <p:spPr>
          <a:xfrm>
            <a:off x="4620629" y="3607865"/>
            <a:ext cx="1783629" cy="12766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Autopilot HW+SW</a:t>
            </a:r>
            <a:endParaRPr lang="en-US" dirty="0"/>
          </a:p>
        </p:txBody>
      </p:sp>
      <p:sp>
        <p:nvSpPr>
          <p:cNvPr id="299" name="Right Arrow 298"/>
          <p:cNvSpPr/>
          <p:nvPr/>
        </p:nvSpPr>
        <p:spPr>
          <a:xfrm>
            <a:off x="3507129" y="4570282"/>
            <a:ext cx="1113500" cy="20834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Right Arrow 300"/>
          <p:cNvSpPr/>
          <p:nvPr/>
        </p:nvSpPr>
        <p:spPr>
          <a:xfrm>
            <a:off x="3507129" y="3803869"/>
            <a:ext cx="1113500" cy="20834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Content Placeholder 2"/>
          <p:cNvSpPr txBox="1">
            <a:spLocks/>
          </p:cNvSpPr>
          <p:nvPr/>
        </p:nvSpPr>
        <p:spPr>
          <a:xfrm>
            <a:off x="1088020" y="3770295"/>
            <a:ext cx="2419109" cy="44203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GPS</a:t>
            </a:r>
            <a:r>
              <a:rPr lang="en-US" altLang="ja-JP" dirty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 </a:t>
            </a:r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(</a:t>
            </a:r>
            <a:r>
              <a:rPr lang="en-US" altLang="ja-JP" dirty="0" err="1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Lat</a:t>
            </a:r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, Long, UTC)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303" name="Rounded Rectangle 302"/>
          <p:cNvSpPr/>
          <p:nvPr/>
        </p:nvSpPr>
        <p:spPr>
          <a:xfrm>
            <a:off x="4842276" y="1841960"/>
            <a:ext cx="1340333" cy="113980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OBU</a:t>
            </a:r>
            <a:endParaRPr lang="en-US" dirty="0"/>
          </a:p>
        </p:txBody>
      </p:sp>
      <p:sp>
        <p:nvSpPr>
          <p:cNvPr id="3" name="Down Arrow 2"/>
          <p:cNvSpPr/>
          <p:nvPr/>
        </p:nvSpPr>
        <p:spPr>
          <a:xfrm>
            <a:off x="5408270" y="2981768"/>
            <a:ext cx="240176" cy="626097"/>
          </a:xfrm>
          <a:prstGeom prst="down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Right Arrow 304"/>
          <p:cNvSpPr/>
          <p:nvPr/>
        </p:nvSpPr>
        <p:spPr>
          <a:xfrm>
            <a:off x="3830155" y="1999394"/>
            <a:ext cx="1012121" cy="26687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Content Placeholder 2"/>
          <p:cNvSpPr txBox="1">
            <a:spLocks/>
          </p:cNvSpPr>
          <p:nvPr/>
        </p:nvSpPr>
        <p:spPr>
          <a:xfrm>
            <a:off x="1267659" y="1962204"/>
            <a:ext cx="2545365" cy="74996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Inputs </a:t>
            </a:r>
            <a:r>
              <a:rPr lang="en-US" altLang="ja-JP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from sensors (from CAN)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307" name="Content Placeholder 2"/>
          <p:cNvSpPr txBox="1">
            <a:spLocks/>
          </p:cNvSpPr>
          <p:nvPr/>
        </p:nvSpPr>
        <p:spPr>
          <a:xfrm>
            <a:off x="1723500" y="4503874"/>
            <a:ext cx="1909822" cy="537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Other sensors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308" name="Right Arrow 307"/>
          <p:cNvSpPr/>
          <p:nvPr/>
        </p:nvSpPr>
        <p:spPr>
          <a:xfrm>
            <a:off x="6404258" y="4142017"/>
            <a:ext cx="754481" cy="27951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Content Placeholder 2"/>
          <p:cNvSpPr txBox="1">
            <a:spLocks/>
          </p:cNvSpPr>
          <p:nvPr/>
        </p:nvSpPr>
        <p:spPr>
          <a:xfrm>
            <a:off x="7068318" y="4142017"/>
            <a:ext cx="2239138" cy="71989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Outputs to </a:t>
            </a:r>
            <a:r>
              <a:rPr lang="en-US" altLang="ja-JP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actuators </a:t>
            </a:r>
          </a:p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(to CAN)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4" name="Bent Arrow 3"/>
          <p:cNvSpPr/>
          <p:nvPr/>
        </p:nvSpPr>
        <p:spPr>
          <a:xfrm>
            <a:off x="4319085" y="2637291"/>
            <a:ext cx="532435" cy="1211945"/>
          </a:xfrm>
          <a:prstGeom prst="ben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0" name="Content Placeholder 2"/>
          <p:cNvSpPr txBox="1">
            <a:spLocks/>
          </p:cNvSpPr>
          <p:nvPr/>
        </p:nvSpPr>
        <p:spPr>
          <a:xfrm>
            <a:off x="5551810" y="3089610"/>
            <a:ext cx="1979271" cy="60386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Data extracted from WAVE </a:t>
            </a:r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messages received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311" name="Content Placeholder 2"/>
          <p:cNvSpPr txBox="1">
            <a:spLocks/>
          </p:cNvSpPr>
          <p:nvPr/>
        </p:nvSpPr>
        <p:spPr>
          <a:xfrm>
            <a:off x="1525603" y="5472630"/>
            <a:ext cx="9400898" cy="136059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dirty="0" smtClean="0">
                <a:latin typeface="Arial" charset="0"/>
                <a:ea typeface="ＭＳ Ｐゴシック" pitchFamily="34" charset="-128"/>
              </a:rPr>
              <a:t>We want to show that DSRC provides the non-Line Of Sight sensory dimension to the </a:t>
            </a:r>
            <a:r>
              <a:rPr lang="en-US" altLang="ja-JP" dirty="0" err="1" smtClean="0">
                <a:latin typeface="Arial" charset="0"/>
                <a:ea typeface="ＭＳ Ｐゴシック" pitchFamily="34" charset="-128"/>
              </a:rPr>
              <a:t>AutoPilot</a:t>
            </a:r>
            <a:r>
              <a:rPr lang="en-US" altLang="ja-JP" dirty="0" smtClean="0">
                <a:latin typeface="Arial" charset="0"/>
                <a:ea typeface="ＭＳ Ｐゴシック" pitchFamily="34" charset="-128"/>
              </a:rPr>
              <a:t> which none of the current sensors do! This should considerably improve </a:t>
            </a:r>
            <a:r>
              <a:rPr lang="en-US" altLang="ja-JP" smtClean="0">
                <a:latin typeface="Arial" charset="0"/>
                <a:ea typeface="ＭＳ Ｐゴシック" pitchFamily="34" charset="-128"/>
              </a:rPr>
              <a:t>the lead times </a:t>
            </a:r>
            <a:r>
              <a:rPr lang="en-US" altLang="ja-JP" dirty="0" smtClean="0">
                <a:latin typeface="Arial" charset="0"/>
                <a:ea typeface="ＭＳ Ｐゴシック" pitchFamily="34" charset="-128"/>
              </a:rPr>
              <a:t>for taking appropriate actions.</a:t>
            </a:r>
            <a:endParaRPr lang="en-US" altLang="ja-JP" sz="1800" dirty="0" smtClean="0">
              <a:latin typeface="Arial" charset="0"/>
              <a:ea typeface="ＭＳ Ｐゴシック" pitchFamily="34" charset="-128"/>
            </a:endParaRPr>
          </a:p>
          <a:p>
            <a:pPr algn="l"/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>
            <a:off x="6182609" y="2279876"/>
            <a:ext cx="1012121" cy="26687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6939769" y="2144593"/>
            <a:ext cx="1979271" cy="603864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WAVE messages created </a:t>
            </a:r>
            <a:r>
              <a:rPr lang="en-US" altLang="ja-JP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for transmission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5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7665" y="148948"/>
            <a:ext cx="10972800" cy="1143000"/>
          </a:xfrm>
        </p:spPr>
        <p:txBody>
          <a:bodyPr/>
          <a:lstStyle/>
          <a:p>
            <a:r>
              <a:rPr lang="en-US" dirty="0" smtClean="0"/>
              <a:t>WSMs that need to be supported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1A15EAA-547D-4185-A4E0-DDC0B5B98EDA}" type="slidenum">
              <a:rPr lang="en-US" smtClean="0">
                <a:latin typeface="Helvetica" pitchFamily="34" charset="0"/>
              </a:rPr>
              <a:pPr algn="r"/>
              <a:t>4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7665" y="1291948"/>
            <a:ext cx="11180635" cy="493105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We would like to see the following WSM messages supported </a:t>
            </a:r>
            <a:r>
              <a:rPr lang="mr-IN" sz="2800" dirty="0" smtClean="0">
                <a:latin typeface="+mn-lt"/>
                <a:ea typeface="Arial" charset="0"/>
                <a:cs typeface="Arial" charset="0"/>
              </a:rPr>
              <a:t>–</a:t>
            </a: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Basic Safety Message </a:t>
            </a: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(Vehicle Safety Extension is TBD)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Intersection </a:t>
            </a:r>
            <a:r>
              <a:rPr lang="en-US" sz="2800" b="1" dirty="0">
                <a:latin typeface="+mn-lt"/>
                <a:ea typeface="Arial" charset="0"/>
                <a:cs typeface="Arial" charset="0"/>
              </a:rPr>
              <a:t>Collision </a:t>
            </a: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Avoidance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Probe Vehicle Reporting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Probe Data Management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endParaRPr lang="en-US" sz="2800" b="1" dirty="0" smtClean="0">
              <a:latin typeface="+mn-lt"/>
              <a:ea typeface="Arial" charset="0"/>
              <a:cs typeface="Arial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We would like to see the following </a:t>
            </a: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applications </a:t>
            </a:r>
            <a:r>
              <a:rPr lang="mr-IN" sz="2800" dirty="0" smtClean="0">
                <a:ea typeface="Arial" charset="0"/>
                <a:cs typeface="Arial" charset="0"/>
              </a:rPr>
              <a:t>–</a:t>
            </a:r>
            <a:r>
              <a:rPr lang="en-US" sz="2800" dirty="0" smtClean="0">
                <a:ea typeface="Arial" charset="0"/>
                <a:cs typeface="Arial" charset="0"/>
              </a:rPr>
              <a:t> </a:t>
            </a:r>
            <a:endParaRPr lang="en-US" sz="2800" b="1" dirty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Intersection Collision Warning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  <a:defRPr/>
            </a:pPr>
            <a:r>
              <a:rPr lang="en-US" sz="2800" b="1" dirty="0" smtClean="0">
                <a:latin typeface="+mn-lt"/>
                <a:ea typeface="Arial" charset="0"/>
                <a:cs typeface="Arial" charset="0"/>
              </a:rPr>
              <a:t>Forward Collision Warning</a:t>
            </a:r>
          </a:p>
        </p:txBody>
      </p:sp>
    </p:spTree>
    <p:extLst>
      <p:ext uri="{BB962C8B-B14F-4D97-AF65-F5344CB8AC3E}">
        <p14:creationId xmlns:p14="http://schemas.microsoft.com/office/powerpoint/2010/main" val="37083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89"/>
          <p:cNvSpPr>
            <a:spLocks noChangeArrowheads="1"/>
          </p:cNvSpPr>
          <p:nvPr/>
        </p:nvSpPr>
        <p:spPr bwMode="auto">
          <a:xfrm>
            <a:off x="2071688" y="-33861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3" name="Rectangle 90"/>
          <p:cNvSpPr>
            <a:spLocks noChangeArrowheads="1"/>
          </p:cNvSpPr>
          <p:nvPr/>
        </p:nvSpPr>
        <p:spPr bwMode="auto">
          <a:xfrm>
            <a:off x="2071688" y="-29289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4" name="Rectangle 96"/>
          <p:cNvSpPr>
            <a:spLocks noChangeArrowheads="1"/>
          </p:cNvSpPr>
          <p:nvPr/>
        </p:nvSpPr>
        <p:spPr bwMode="auto">
          <a:xfrm>
            <a:off x="2071688" y="-247173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5" name="Rectangle 98"/>
          <p:cNvSpPr>
            <a:spLocks noChangeArrowheads="1"/>
          </p:cNvSpPr>
          <p:nvPr/>
        </p:nvSpPr>
        <p:spPr bwMode="auto">
          <a:xfrm>
            <a:off x="2071688" y="-24717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6" name="Rectangle 101"/>
          <p:cNvSpPr>
            <a:spLocks noChangeArrowheads="1"/>
          </p:cNvSpPr>
          <p:nvPr/>
        </p:nvSpPr>
        <p:spPr bwMode="auto">
          <a:xfrm>
            <a:off x="2071688" y="-20145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7" name="Rectangle 108"/>
          <p:cNvSpPr>
            <a:spLocks noChangeArrowheads="1"/>
          </p:cNvSpPr>
          <p:nvPr/>
        </p:nvSpPr>
        <p:spPr bwMode="auto">
          <a:xfrm>
            <a:off x="2071688" y="-15573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8" name="Rectangle 110"/>
          <p:cNvSpPr>
            <a:spLocks noChangeArrowheads="1"/>
          </p:cNvSpPr>
          <p:nvPr/>
        </p:nvSpPr>
        <p:spPr bwMode="auto">
          <a:xfrm>
            <a:off x="2071688" y="-11001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9" name="Rectangle 115"/>
          <p:cNvSpPr>
            <a:spLocks noChangeArrowheads="1"/>
          </p:cNvSpPr>
          <p:nvPr/>
        </p:nvSpPr>
        <p:spPr bwMode="auto">
          <a:xfrm>
            <a:off x="2071688" y="-6429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0" name="Rectangle 118"/>
          <p:cNvSpPr>
            <a:spLocks noChangeArrowheads="1"/>
          </p:cNvSpPr>
          <p:nvPr/>
        </p:nvSpPr>
        <p:spPr bwMode="auto">
          <a:xfrm>
            <a:off x="2071688" y="-18573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1" name="Rectangle 121"/>
          <p:cNvSpPr>
            <a:spLocks noChangeArrowheads="1"/>
          </p:cNvSpPr>
          <p:nvPr/>
        </p:nvSpPr>
        <p:spPr bwMode="auto">
          <a:xfrm>
            <a:off x="2071688" y="2714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" name="Rectangle 127"/>
          <p:cNvSpPr>
            <a:spLocks noChangeArrowheads="1"/>
          </p:cNvSpPr>
          <p:nvPr/>
        </p:nvSpPr>
        <p:spPr bwMode="auto">
          <a:xfrm>
            <a:off x="2071688" y="7286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" name="Rectangle 131"/>
          <p:cNvSpPr>
            <a:spLocks noChangeArrowheads="1"/>
          </p:cNvSpPr>
          <p:nvPr/>
        </p:nvSpPr>
        <p:spPr bwMode="auto">
          <a:xfrm>
            <a:off x="2071688" y="11858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" name="Rectangle 136"/>
          <p:cNvSpPr>
            <a:spLocks noChangeArrowheads="1"/>
          </p:cNvSpPr>
          <p:nvPr/>
        </p:nvSpPr>
        <p:spPr bwMode="auto">
          <a:xfrm>
            <a:off x="2071688" y="16430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5" name="Rectangle 139"/>
          <p:cNvSpPr>
            <a:spLocks noChangeArrowheads="1"/>
          </p:cNvSpPr>
          <p:nvPr/>
        </p:nvSpPr>
        <p:spPr bwMode="auto">
          <a:xfrm>
            <a:off x="2071688" y="2100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/>
            </a:r>
            <a:br>
              <a:rPr kumimoji="0" lang="x-none" altLang="x-non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6" name="Rectangle 143"/>
          <p:cNvSpPr>
            <a:spLocks noChangeArrowheads="1"/>
          </p:cNvSpPr>
          <p:nvPr/>
        </p:nvSpPr>
        <p:spPr bwMode="auto">
          <a:xfrm>
            <a:off x="2071688" y="2100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x-none" altLang="x-non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7" name="Rectangle 145"/>
          <p:cNvSpPr>
            <a:spLocks noChangeArrowheads="1"/>
          </p:cNvSpPr>
          <p:nvPr/>
        </p:nvSpPr>
        <p:spPr bwMode="auto">
          <a:xfrm>
            <a:off x="2071688" y="21002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8" name="Rectangle 147"/>
          <p:cNvSpPr>
            <a:spLocks noChangeArrowheads="1"/>
          </p:cNvSpPr>
          <p:nvPr/>
        </p:nvSpPr>
        <p:spPr bwMode="auto">
          <a:xfrm>
            <a:off x="2071688" y="25574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9" name="Rectangle 149"/>
          <p:cNvSpPr>
            <a:spLocks noChangeArrowheads="1"/>
          </p:cNvSpPr>
          <p:nvPr/>
        </p:nvSpPr>
        <p:spPr bwMode="auto">
          <a:xfrm>
            <a:off x="2071688" y="301466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1525603" y="5472630"/>
            <a:ext cx="9400898" cy="836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>
                <a:solidFill>
                  <a:srgbClr val="FF0000"/>
                </a:solidFill>
                <a:latin typeface="Arial" charset="0"/>
                <a:ea typeface="ＭＳ Ｐゴシック" pitchFamily="34" charset="-128"/>
              </a:rPr>
              <a:t>If intersecting trajectories are indicated, driver is warned.</a:t>
            </a:r>
            <a:endParaRPr lang="en-US" altLang="ja-JP" sz="1800" dirty="0" smtClean="0">
              <a:solidFill>
                <a:srgbClr val="FF0000"/>
              </a:solidFill>
              <a:latin typeface="Arial" charset="0"/>
              <a:ea typeface="ＭＳ Ｐゴシック" pitchFamily="34" charset="-128"/>
            </a:endParaRPr>
          </a:p>
          <a:p>
            <a:endParaRPr lang="en-US" dirty="0"/>
          </a:p>
        </p:txBody>
      </p:sp>
      <p:sp>
        <p:nvSpPr>
          <p:cNvPr id="21" name="AutoShape 3"/>
          <p:cNvSpPr>
            <a:spLocks noChangeAspect="1" noChangeArrowheads="1"/>
          </p:cNvSpPr>
          <p:nvPr/>
        </p:nvSpPr>
        <p:spPr bwMode="auto">
          <a:xfrm>
            <a:off x="2493379" y="1752600"/>
            <a:ext cx="5486400" cy="339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493379" y="3517900"/>
            <a:ext cx="2001838" cy="16271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3" name="Rectangle 5"/>
          <p:cNvSpPr>
            <a:spLocks noChangeArrowheads="1"/>
          </p:cNvSpPr>
          <p:nvPr/>
        </p:nvSpPr>
        <p:spPr bwMode="auto">
          <a:xfrm>
            <a:off x="2493379" y="1846262"/>
            <a:ext cx="2001838" cy="795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4" name="Rectangle 6"/>
          <p:cNvSpPr>
            <a:spLocks noChangeArrowheads="1"/>
          </p:cNvSpPr>
          <p:nvPr/>
        </p:nvSpPr>
        <p:spPr bwMode="auto">
          <a:xfrm>
            <a:off x="5873167" y="1862137"/>
            <a:ext cx="2001837" cy="779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5873167" y="3517900"/>
            <a:ext cx="2001837" cy="1627187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5184192" y="3517900"/>
            <a:ext cx="0" cy="1627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Line 9"/>
          <p:cNvSpPr>
            <a:spLocks noChangeShapeType="1"/>
          </p:cNvSpPr>
          <p:nvPr/>
        </p:nvSpPr>
        <p:spPr bwMode="auto">
          <a:xfrm>
            <a:off x="5184192" y="1819275"/>
            <a:ext cx="0" cy="8080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0"/>
          <p:cNvSpPr>
            <a:spLocks noChangeShapeType="1"/>
          </p:cNvSpPr>
          <p:nvPr/>
        </p:nvSpPr>
        <p:spPr bwMode="auto">
          <a:xfrm rot="5400000">
            <a:off x="3619711" y="2266156"/>
            <a:ext cx="0" cy="1627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rot="5400000">
            <a:off x="6686761" y="2266156"/>
            <a:ext cx="0" cy="1627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0" name="Group 12"/>
          <p:cNvGrpSpPr>
            <a:grpSpLocks noChangeAspect="1"/>
          </p:cNvGrpSpPr>
          <p:nvPr/>
        </p:nvGrpSpPr>
        <p:grpSpPr bwMode="auto">
          <a:xfrm rot="10800000" flipH="1">
            <a:off x="7374942" y="2767012"/>
            <a:ext cx="438150" cy="184150"/>
            <a:chOff x="7514" y="3468"/>
            <a:chExt cx="387" cy="180"/>
          </a:xfrm>
        </p:grpSpPr>
        <p:sp>
          <p:nvSpPr>
            <p:cNvPr id="31" name="Freeform 13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" name="Group 14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162" name="Line 15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" name="Line 16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" name="Line 17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" name="Line 18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3" name="Group 19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158" name="Line 20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9" name="Line 21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0" name="Line 22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1" name="Line 23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4" name="Group 24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151" name="Line 25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Line 26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Line 27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Line 28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5" name="Line 29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6" name="Line 30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7" name="Line 31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5" name="Group 32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147" name="Rectangle 33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Rectangle 34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Rectangle 35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Rectangle 36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6" name="Group 37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138" name="Line 38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Line 39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Line 40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" name="Line 41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2" name="Line 42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Line 43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Line 44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Line 4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Line 4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7" name="Group 47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136" name="Line 48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Line 49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8" name="Group 50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127" name="Line 51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Line 52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Line 53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Line 5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Line 55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Line 56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Line 57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Line 58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Line 59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9" name="Line 60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0" name="Group 61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125" name="Freeform 62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Freeform 63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1" name="Line 64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2" name="Group 65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120" name="Line 66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1" name="Line 67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2" name="Line 68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" name="Line 69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Line 70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" name="Line 71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72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73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74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7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Line 76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77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Line 78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79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80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115" name="Line 81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" name="Line 82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Line 83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Line 84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Line 85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3" name="Line 86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Line 87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Line 8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89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90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91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92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93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94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" name="Group 95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87" name="Line 96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Line 97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Line 98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Line 99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" name="Line 100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0" name="Line 101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1" name="Line 102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" name="Line 103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" name="Line 104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4" name="Line 105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3" name="Group 106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77" name="Line 107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Line 108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" name="Line 109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" name="Line 110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" name="Line 111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Line 112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Line 113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Line 114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" name="Line 115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" name="Line 116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4" name="Group 117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75" name="Line 118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Line 119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5" name="Group 120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73" name="Line 121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4" name="Line 122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6" name="Group 123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67" name="Freeform 124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125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126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127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128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129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66" name="Group 130"/>
          <p:cNvGrpSpPr>
            <a:grpSpLocks noChangeAspect="1"/>
          </p:cNvGrpSpPr>
          <p:nvPr/>
        </p:nvGrpSpPr>
        <p:grpSpPr bwMode="auto">
          <a:xfrm rot="16200000" flipH="1">
            <a:off x="5247692" y="4708525"/>
            <a:ext cx="438150" cy="184150"/>
            <a:chOff x="7514" y="3468"/>
            <a:chExt cx="387" cy="180"/>
          </a:xfrm>
        </p:grpSpPr>
        <p:sp>
          <p:nvSpPr>
            <p:cNvPr id="167" name="Freeform 131"/>
            <p:cNvSpPr>
              <a:spLocks noChangeAspect="1"/>
            </p:cNvSpPr>
            <p:nvPr/>
          </p:nvSpPr>
          <p:spPr bwMode="auto">
            <a:xfrm>
              <a:off x="7514" y="3476"/>
              <a:ext cx="384" cy="172"/>
            </a:xfrm>
            <a:custGeom>
              <a:avLst/>
              <a:gdLst>
                <a:gd name="T0" fmla="*/ 8 w 384"/>
                <a:gd name="T1" fmla="*/ 7 h 172"/>
                <a:gd name="T2" fmla="*/ 0 w 384"/>
                <a:gd name="T3" fmla="*/ 40 h 172"/>
                <a:gd name="T4" fmla="*/ 0 w 384"/>
                <a:gd name="T5" fmla="*/ 81 h 172"/>
                <a:gd name="T6" fmla="*/ 0 w 384"/>
                <a:gd name="T7" fmla="*/ 124 h 172"/>
                <a:gd name="T8" fmla="*/ 8 w 384"/>
                <a:gd name="T9" fmla="*/ 165 h 172"/>
                <a:gd name="T10" fmla="*/ 77 w 384"/>
                <a:gd name="T11" fmla="*/ 172 h 172"/>
                <a:gd name="T12" fmla="*/ 142 w 384"/>
                <a:gd name="T13" fmla="*/ 172 h 172"/>
                <a:gd name="T14" fmla="*/ 216 w 384"/>
                <a:gd name="T15" fmla="*/ 172 h 172"/>
                <a:gd name="T16" fmla="*/ 274 w 384"/>
                <a:gd name="T17" fmla="*/ 172 h 172"/>
                <a:gd name="T18" fmla="*/ 341 w 384"/>
                <a:gd name="T19" fmla="*/ 165 h 172"/>
                <a:gd name="T20" fmla="*/ 377 w 384"/>
                <a:gd name="T21" fmla="*/ 165 h 172"/>
                <a:gd name="T22" fmla="*/ 384 w 384"/>
                <a:gd name="T23" fmla="*/ 146 h 172"/>
                <a:gd name="T24" fmla="*/ 384 w 384"/>
                <a:gd name="T25" fmla="*/ 124 h 172"/>
                <a:gd name="T26" fmla="*/ 384 w 384"/>
                <a:gd name="T27" fmla="*/ 33 h 172"/>
                <a:gd name="T28" fmla="*/ 384 w 384"/>
                <a:gd name="T29" fmla="*/ 19 h 172"/>
                <a:gd name="T30" fmla="*/ 384 w 384"/>
                <a:gd name="T31" fmla="*/ 7 h 172"/>
                <a:gd name="T32" fmla="*/ 279 w 384"/>
                <a:gd name="T33" fmla="*/ 0 h 172"/>
                <a:gd name="T34" fmla="*/ 128 w 384"/>
                <a:gd name="T35" fmla="*/ 0 h 172"/>
                <a:gd name="T36" fmla="*/ 36 w 384"/>
                <a:gd name="T37" fmla="*/ 0 h 172"/>
                <a:gd name="T38" fmla="*/ 8 w 384"/>
                <a:gd name="T39" fmla="*/ 7 h 17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84"/>
                <a:gd name="T61" fmla="*/ 0 h 172"/>
                <a:gd name="T62" fmla="*/ 384 w 384"/>
                <a:gd name="T63" fmla="*/ 172 h 172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84" h="172">
                  <a:moveTo>
                    <a:pt x="8" y="7"/>
                  </a:moveTo>
                  <a:lnTo>
                    <a:pt x="0" y="40"/>
                  </a:lnTo>
                  <a:lnTo>
                    <a:pt x="0" y="81"/>
                  </a:lnTo>
                  <a:lnTo>
                    <a:pt x="0" y="124"/>
                  </a:lnTo>
                  <a:lnTo>
                    <a:pt x="8" y="165"/>
                  </a:lnTo>
                  <a:lnTo>
                    <a:pt x="77" y="172"/>
                  </a:lnTo>
                  <a:lnTo>
                    <a:pt x="142" y="172"/>
                  </a:lnTo>
                  <a:lnTo>
                    <a:pt x="216" y="172"/>
                  </a:lnTo>
                  <a:lnTo>
                    <a:pt x="274" y="172"/>
                  </a:lnTo>
                  <a:lnTo>
                    <a:pt x="341" y="165"/>
                  </a:lnTo>
                  <a:lnTo>
                    <a:pt x="377" y="165"/>
                  </a:lnTo>
                  <a:lnTo>
                    <a:pt x="384" y="146"/>
                  </a:lnTo>
                  <a:lnTo>
                    <a:pt x="384" y="124"/>
                  </a:lnTo>
                  <a:lnTo>
                    <a:pt x="384" y="33"/>
                  </a:lnTo>
                  <a:lnTo>
                    <a:pt x="384" y="19"/>
                  </a:lnTo>
                  <a:lnTo>
                    <a:pt x="384" y="7"/>
                  </a:lnTo>
                  <a:lnTo>
                    <a:pt x="279" y="0"/>
                  </a:lnTo>
                  <a:lnTo>
                    <a:pt x="128" y="0"/>
                  </a:lnTo>
                  <a:lnTo>
                    <a:pt x="36" y="0"/>
                  </a:lnTo>
                  <a:lnTo>
                    <a:pt x="8" y="7"/>
                  </a:lnTo>
                  <a:close/>
                </a:path>
              </a:pathLst>
            </a:custGeom>
            <a:solidFill>
              <a:srgbClr val="FFFFCC"/>
            </a:solidFill>
            <a:ln w="444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8" name="Group 132"/>
            <p:cNvGrpSpPr>
              <a:grpSpLocks noChangeAspect="1"/>
            </p:cNvGrpSpPr>
            <p:nvPr/>
          </p:nvGrpSpPr>
          <p:grpSpPr bwMode="auto">
            <a:xfrm>
              <a:off x="7522" y="3615"/>
              <a:ext cx="124" cy="33"/>
              <a:chOff x="7522" y="3615"/>
              <a:chExt cx="124" cy="33"/>
            </a:xfrm>
          </p:grpSpPr>
          <p:sp>
            <p:nvSpPr>
              <p:cNvPr id="280" name="Line 133"/>
              <p:cNvSpPr>
                <a:spLocks noChangeAspect="1" noChangeShapeType="1"/>
              </p:cNvSpPr>
              <p:nvPr/>
            </p:nvSpPr>
            <p:spPr bwMode="auto">
              <a:xfrm flipH="1">
                <a:off x="7577" y="3615"/>
                <a:ext cx="69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1" name="Line 134"/>
              <p:cNvSpPr>
                <a:spLocks noChangeAspect="1" noChangeShapeType="1"/>
              </p:cNvSpPr>
              <p:nvPr/>
            </p:nvSpPr>
            <p:spPr bwMode="auto">
              <a:xfrm flipH="1">
                <a:off x="7536" y="3615"/>
                <a:ext cx="4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2" name="Line 135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22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3" name="Line 136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22"/>
                <a:ext cx="7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9" name="Group 137"/>
            <p:cNvGrpSpPr>
              <a:grpSpLocks noChangeAspect="1"/>
            </p:cNvGrpSpPr>
            <p:nvPr/>
          </p:nvGrpSpPr>
          <p:grpSpPr bwMode="auto">
            <a:xfrm>
              <a:off x="7514" y="3476"/>
              <a:ext cx="128" cy="33"/>
              <a:chOff x="7514" y="3476"/>
              <a:chExt cx="128" cy="33"/>
            </a:xfrm>
          </p:grpSpPr>
          <p:sp>
            <p:nvSpPr>
              <p:cNvPr id="276" name="Line 138"/>
              <p:cNvSpPr>
                <a:spLocks noChangeAspect="1" noChangeShapeType="1"/>
              </p:cNvSpPr>
              <p:nvPr/>
            </p:nvSpPr>
            <p:spPr bwMode="auto">
              <a:xfrm flipH="1">
                <a:off x="7572" y="3476"/>
                <a:ext cx="70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7" name="Line 139"/>
              <p:cNvSpPr>
                <a:spLocks noChangeAspect="1" noChangeShapeType="1"/>
              </p:cNvSpPr>
              <p:nvPr/>
            </p:nvSpPr>
            <p:spPr bwMode="auto">
              <a:xfrm flipH="1">
                <a:off x="7529" y="3476"/>
                <a:ext cx="43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Line 140"/>
              <p:cNvSpPr>
                <a:spLocks noChangeAspect="1" noChangeShapeType="1"/>
              </p:cNvSpPr>
              <p:nvPr/>
            </p:nvSpPr>
            <p:spPr bwMode="auto">
              <a:xfrm flipH="1">
                <a:off x="7522" y="3483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9" name="Line 141"/>
              <p:cNvSpPr>
                <a:spLocks noChangeAspect="1" noChangeShapeType="1"/>
              </p:cNvSpPr>
              <p:nvPr/>
            </p:nvSpPr>
            <p:spPr bwMode="auto">
              <a:xfrm flipH="1">
                <a:off x="7514" y="3483"/>
                <a:ext cx="8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0" name="Group 142"/>
            <p:cNvGrpSpPr>
              <a:grpSpLocks noChangeAspect="1"/>
            </p:cNvGrpSpPr>
            <p:nvPr/>
          </p:nvGrpSpPr>
          <p:grpSpPr bwMode="auto">
            <a:xfrm>
              <a:off x="7855" y="3476"/>
              <a:ext cx="32" cy="168"/>
              <a:chOff x="7855" y="3476"/>
              <a:chExt cx="32" cy="168"/>
            </a:xfrm>
          </p:grpSpPr>
          <p:sp>
            <p:nvSpPr>
              <p:cNvPr id="269" name="Line 143"/>
              <p:cNvSpPr>
                <a:spLocks noChangeAspect="1" noChangeShapeType="1"/>
              </p:cNvSpPr>
              <p:nvPr/>
            </p:nvSpPr>
            <p:spPr bwMode="auto">
              <a:xfrm>
                <a:off x="7865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0" name="Line 144"/>
              <p:cNvSpPr>
                <a:spLocks noChangeAspect="1" noChangeShapeType="1"/>
              </p:cNvSpPr>
              <p:nvPr/>
            </p:nvSpPr>
            <p:spPr bwMode="auto">
              <a:xfrm>
                <a:off x="7877" y="3476"/>
                <a:ext cx="9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1" name="Line 145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5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2" name="Line 146"/>
              <p:cNvSpPr>
                <a:spLocks noChangeAspect="1" noChangeShapeType="1"/>
              </p:cNvSpPr>
              <p:nvPr/>
            </p:nvSpPr>
            <p:spPr bwMode="auto">
              <a:xfrm>
                <a:off x="7886" y="3634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3" name="Line 147"/>
              <p:cNvSpPr>
                <a:spLocks noChangeAspect="1" noChangeShapeType="1"/>
              </p:cNvSpPr>
              <p:nvPr/>
            </p:nvSpPr>
            <p:spPr bwMode="auto">
              <a:xfrm flipH="1">
                <a:off x="7872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4" name="Line 148"/>
              <p:cNvSpPr>
                <a:spLocks noChangeAspect="1" noChangeShapeType="1"/>
              </p:cNvSpPr>
              <p:nvPr/>
            </p:nvSpPr>
            <p:spPr bwMode="auto">
              <a:xfrm flipH="1">
                <a:off x="7865" y="3641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5" name="Line 149"/>
              <p:cNvSpPr>
                <a:spLocks noChangeAspect="1" noChangeShapeType="1"/>
              </p:cNvSpPr>
              <p:nvPr/>
            </p:nvSpPr>
            <p:spPr bwMode="auto">
              <a:xfrm flipH="1">
                <a:off x="7855" y="3641"/>
                <a:ext cx="10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1" name="Group 150"/>
            <p:cNvGrpSpPr>
              <a:grpSpLocks noChangeAspect="1"/>
            </p:cNvGrpSpPr>
            <p:nvPr/>
          </p:nvGrpSpPr>
          <p:grpSpPr bwMode="auto">
            <a:xfrm>
              <a:off x="7891" y="3488"/>
              <a:ext cx="10" cy="144"/>
              <a:chOff x="7891" y="3488"/>
              <a:chExt cx="10" cy="144"/>
            </a:xfrm>
          </p:grpSpPr>
          <p:sp>
            <p:nvSpPr>
              <p:cNvPr id="265" name="Rectangle 151"/>
              <p:cNvSpPr>
                <a:spLocks noChangeAspect="1" noChangeArrowheads="1"/>
              </p:cNvSpPr>
              <p:nvPr/>
            </p:nvSpPr>
            <p:spPr bwMode="auto">
              <a:xfrm>
                <a:off x="7896" y="3610"/>
                <a:ext cx="2" cy="5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" name="Rectangle 152"/>
              <p:cNvSpPr>
                <a:spLocks noChangeAspect="1" noChangeArrowheads="1"/>
              </p:cNvSpPr>
              <p:nvPr/>
            </p:nvSpPr>
            <p:spPr bwMode="auto">
              <a:xfrm>
                <a:off x="7898" y="360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7" name="Rectangle 153"/>
              <p:cNvSpPr>
                <a:spLocks noChangeAspect="1" noChangeArrowheads="1"/>
              </p:cNvSpPr>
              <p:nvPr/>
            </p:nvSpPr>
            <p:spPr bwMode="auto">
              <a:xfrm>
                <a:off x="7896" y="3500"/>
                <a:ext cx="2" cy="2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8" name="Rectangle 154"/>
              <p:cNvSpPr>
                <a:spLocks noChangeAspect="1" noChangeArrowheads="1"/>
              </p:cNvSpPr>
              <p:nvPr/>
            </p:nvSpPr>
            <p:spPr bwMode="auto">
              <a:xfrm>
                <a:off x="7891" y="3488"/>
                <a:ext cx="3" cy="24"/>
              </a:xfrm>
              <a:prstGeom prst="rect">
                <a:avLst/>
              </a:prstGeom>
              <a:solidFill>
                <a:srgbClr val="C0C0C0"/>
              </a:solidFill>
              <a:ln w="444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2" name="Group 155"/>
            <p:cNvGrpSpPr>
              <a:grpSpLocks noChangeAspect="1"/>
            </p:cNvGrpSpPr>
            <p:nvPr/>
          </p:nvGrpSpPr>
          <p:grpSpPr bwMode="auto">
            <a:xfrm>
              <a:off x="7522" y="3488"/>
              <a:ext cx="98" cy="148"/>
              <a:chOff x="7522" y="3488"/>
              <a:chExt cx="98" cy="148"/>
            </a:xfrm>
          </p:grpSpPr>
          <p:sp>
            <p:nvSpPr>
              <p:cNvPr id="256" name="Line 156"/>
              <p:cNvSpPr>
                <a:spLocks noChangeAspect="1" noChangeShapeType="1"/>
              </p:cNvSpPr>
              <p:nvPr/>
            </p:nvSpPr>
            <p:spPr bwMode="auto">
              <a:xfrm flipV="1">
                <a:off x="7522" y="3488"/>
                <a:ext cx="9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7" name="Line 157"/>
              <p:cNvSpPr>
                <a:spLocks noChangeAspect="1" noChangeShapeType="1"/>
              </p:cNvSpPr>
              <p:nvPr/>
            </p:nvSpPr>
            <p:spPr bwMode="auto">
              <a:xfrm flipH="1">
                <a:off x="7613" y="3488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8" name="Line 158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09"/>
                <a:ext cx="7" cy="3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9" name="Line 159"/>
              <p:cNvSpPr>
                <a:spLocks noChangeAspect="1" noChangeShapeType="1"/>
              </p:cNvSpPr>
              <p:nvPr/>
            </p:nvSpPr>
            <p:spPr bwMode="auto">
              <a:xfrm>
                <a:off x="7606" y="3545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0" name="Line 160"/>
              <p:cNvSpPr>
                <a:spLocks noChangeAspect="1" noChangeShapeType="1"/>
              </p:cNvSpPr>
              <p:nvPr/>
            </p:nvSpPr>
            <p:spPr bwMode="auto">
              <a:xfrm>
                <a:off x="7606" y="3567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1" name="Line 161"/>
              <p:cNvSpPr>
                <a:spLocks noChangeAspect="1" noChangeShapeType="1"/>
              </p:cNvSpPr>
              <p:nvPr/>
            </p:nvSpPr>
            <p:spPr bwMode="auto">
              <a:xfrm>
                <a:off x="7606" y="3579"/>
                <a:ext cx="7" cy="2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2" name="Line 162"/>
              <p:cNvSpPr>
                <a:spLocks noChangeAspect="1" noChangeShapeType="1"/>
              </p:cNvSpPr>
              <p:nvPr/>
            </p:nvSpPr>
            <p:spPr bwMode="auto">
              <a:xfrm>
                <a:off x="7613" y="3600"/>
                <a:ext cx="7" cy="3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" name="Line 163"/>
              <p:cNvSpPr>
                <a:spLocks noChangeAspect="1" noChangeShapeType="1"/>
              </p:cNvSpPr>
              <p:nvPr/>
            </p:nvSpPr>
            <p:spPr bwMode="auto">
              <a:xfrm flipH="1">
                <a:off x="7529" y="3634"/>
                <a:ext cx="9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4" name="Line 164"/>
              <p:cNvSpPr>
                <a:spLocks noChangeAspect="1" noChangeShapeType="1"/>
              </p:cNvSpPr>
              <p:nvPr/>
            </p:nvSpPr>
            <p:spPr bwMode="auto">
              <a:xfrm flipH="1">
                <a:off x="7522" y="3634"/>
                <a:ext cx="7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3" name="Group 165"/>
            <p:cNvGrpSpPr>
              <a:grpSpLocks noChangeAspect="1"/>
            </p:cNvGrpSpPr>
            <p:nvPr/>
          </p:nvGrpSpPr>
          <p:grpSpPr bwMode="auto">
            <a:xfrm>
              <a:off x="7529" y="3488"/>
              <a:ext cx="1" cy="153"/>
              <a:chOff x="7529" y="3488"/>
              <a:chExt cx="1" cy="153"/>
            </a:xfrm>
          </p:grpSpPr>
          <p:sp>
            <p:nvSpPr>
              <p:cNvPr id="254" name="Line 166"/>
              <p:cNvSpPr>
                <a:spLocks noChangeAspect="1" noChangeShapeType="1"/>
              </p:cNvSpPr>
              <p:nvPr/>
            </p:nvSpPr>
            <p:spPr bwMode="auto">
              <a:xfrm>
                <a:off x="7529" y="3488"/>
                <a:ext cx="1" cy="7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5" name="Line 167"/>
              <p:cNvSpPr>
                <a:spLocks noChangeAspect="1" noChangeShapeType="1"/>
              </p:cNvSpPr>
              <p:nvPr/>
            </p:nvSpPr>
            <p:spPr bwMode="auto">
              <a:xfrm>
                <a:off x="7529" y="3567"/>
                <a:ext cx="1" cy="74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" name="Group 168"/>
            <p:cNvGrpSpPr>
              <a:grpSpLocks noChangeAspect="1"/>
            </p:cNvGrpSpPr>
            <p:nvPr/>
          </p:nvGrpSpPr>
          <p:grpSpPr bwMode="auto">
            <a:xfrm>
              <a:off x="7829" y="3483"/>
              <a:ext cx="58" cy="146"/>
              <a:chOff x="7829" y="3483"/>
              <a:chExt cx="58" cy="146"/>
            </a:xfrm>
          </p:grpSpPr>
          <p:sp>
            <p:nvSpPr>
              <p:cNvPr id="245" name="Line 169"/>
              <p:cNvSpPr>
                <a:spLocks noChangeAspect="1" noChangeShapeType="1"/>
              </p:cNvSpPr>
              <p:nvPr/>
            </p:nvSpPr>
            <p:spPr bwMode="auto">
              <a:xfrm>
                <a:off x="7886" y="3483"/>
                <a:ext cx="1" cy="13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" name="Line 170"/>
              <p:cNvSpPr>
                <a:spLocks noChangeAspect="1" noChangeShapeType="1"/>
              </p:cNvSpPr>
              <p:nvPr/>
            </p:nvSpPr>
            <p:spPr bwMode="auto">
              <a:xfrm flipH="1">
                <a:off x="7829" y="3622"/>
                <a:ext cx="57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7" name="Line 171"/>
              <p:cNvSpPr>
                <a:spLocks noChangeAspect="1" noChangeShapeType="1"/>
              </p:cNvSpPr>
              <p:nvPr/>
            </p:nvSpPr>
            <p:spPr bwMode="auto">
              <a:xfrm>
                <a:off x="7829" y="3627"/>
                <a:ext cx="2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8" name="Line 172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50"/>
                <a:ext cx="2" cy="7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9" name="Line 173"/>
              <p:cNvSpPr>
                <a:spLocks noChangeAspect="1" noChangeShapeType="1"/>
              </p:cNvSpPr>
              <p:nvPr/>
            </p:nvSpPr>
            <p:spPr bwMode="auto">
              <a:xfrm flipV="1">
                <a:off x="7829" y="3524"/>
                <a:ext cx="2" cy="26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0" name="Line 174"/>
              <p:cNvSpPr>
                <a:spLocks noChangeAspect="1" noChangeShapeType="1"/>
              </p:cNvSpPr>
              <p:nvPr/>
            </p:nvSpPr>
            <p:spPr bwMode="auto">
              <a:xfrm flipV="1">
                <a:off x="7829" y="3483"/>
                <a:ext cx="2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1" name="Line 175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" name="Line 176"/>
              <p:cNvSpPr>
                <a:spLocks noChangeAspect="1" noChangeShapeType="1"/>
              </p:cNvSpPr>
              <p:nvPr/>
            </p:nvSpPr>
            <p:spPr bwMode="auto">
              <a:xfrm>
                <a:off x="7829" y="3483"/>
                <a:ext cx="43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3" name="Line 177"/>
              <p:cNvSpPr>
                <a:spLocks noChangeAspect="1" noChangeShapeType="1"/>
              </p:cNvSpPr>
              <p:nvPr/>
            </p:nvSpPr>
            <p:spPr bwMode="auto">
              <a:xfrm>
                <a:off x="7872" y="3483"/>
                <a:ext cx="14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5" name="Line 178"/>
            <p:cNvSpPr>
              <a:spLocks noChangeAspect="1" noChangeShapeType="1"/>
            </p:cNvSpPr>
            <p:nvPr/>
          </p:nvSpPr>
          <p:spPr bwMode="auto">
            <a:xfrm>
              <a:off x="7872" y="3557"/>
              <a:ext cx="14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6" name="Group 179"/>
            <p:cNvGrpSpPr>
              <a:grpSpLocks noChangeAspect="1"/>
            </p:cNvGrpSpPr>
            <p:nvPr/>
          </p:nvGrpSpPr>
          <p:grpSpPr bwMode="auto">
            <a:xfrm>
              <a:off x="7620" y="3488"/>
              <a:ext cx="209" cy="146"/>
              <a:chOff x="7620" y="3488"/>
              <a:chExt cx="209" cy="146"/>
            </a:xfrm>
          </p:grpSpPr>
          <p:sp>
            <p:nvSpPr>
              <p:cNvPr id="243" name="Freeform 180"/>
              <p:cNvSpPr>
                <a:spLocks noChangeAspect="1"/>
              </p:cNvSpPr>
              <p:nvPr/>
            </p:nvSpPr>
            <p:spPr bwMode="auto">
              <a:xfrm>
                <a:off x="7788" y="3488"/>
                <a:ext cx="41" cy="134"/>
              </a:xfrm>
              <a:custGeom>
                <a:avLst/>
                <a:gdLst>
                  <a:gd name="T0" fmla="*/ 41 w 41"/>
                  <a:gd name="T1" fmla="*/ 0 h 134"/>
                  <a:gd name="T2" fmla="*/ 41 w 41"/>
                  <a:gd name="T3" fmla="*/ 98 h 134"/>
                  <a:gd name="T4" fmla="*/ 41 w 41"/>
                  <a:gd name="T5" fmla="*/ 134 h 134"/>
                  <a:gd name="T6" fmla="*/ 0 w 41"/>
                  <a:gd name="T7" fmla="*/ 120 h 134"/>
                  <a:gd name="T8" fmla="*/ 0 w 41"/>
                  <a:gd name="T9" fmla="*/ 79 h 134"/>
                  <a:gd name="T10" fmla="*/ 0 w 41"/>
                  <a:gd name="T11" fmla="*/ 43 h 134"/>
                  <a:gd name="T12" fmla="*/ 0 w 41"/>
                  <a:gd name="T13" fmla="*/ 7 h 134"/>
                  <a:gd name="T14" fmla="*/ 41 w 41"/>
                  <a:gd name="T15" fmla="*/ 0 h 134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1"/>
                  <a:gd name="T25" fmla="*/ 0 h 134"/>
                  <a:gd name="T26" fmla="*/ 41 w 41"/>
                  <a:gd name="T27" fmla="*/ 134 h 134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1" h="134">
                    <a:moveTo>
                      <a:pt x="41" y="0"/>
                    </a:moveTo>
                    <a:lnTo>
                      <a:pt x="41" y="98"/>
                    </a:lnTo>
                    <a:lnTo>
                      <a:pt x="41" y="134"/>
                    </a:lnTo>
                    <a:lnTo>
                      <a:pt x="0" y="120"/>
                    </a:lnTo>
                    <a:lnTo>
                      <a:pt x="0" y="79"/>
                    </a:lnTo>
                    <a:lnTo>
                      <a:pt x="0" y="43"/>
                    </a:lnTo>
                    <a:lnTo>
                      <a:pt x="0" y="7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4" name="Freeform 181"/>
              <p:cNvSpPr>
                <a:spLocks noChangeAspect="1"/>
              </p:cNvSpPr>
              <p:nvPr/>
            </p:nvSpPr>
            <p:spPr bwMode="auto">
              <a:xfrm>
                <a:off x="7620" y="3488"/>
                <a:ext cx="48" cy="146"/>
              </a:xfrm>
              <a:custGeom>
                <a:avLst/>
                <a:gdLst>
                  <a:gd name="T0" fmla="*/ 48 w 48"/>
                  <a:gd name="T1" fmla="*/ 7 h 146"/>
                  <a:gd name="T2" fmla="*/ 41 w 48"/>
                  <a:gd name="T3" fmla="*/ 50 h 146"/>
                  <a:gd name="T4" fmla="*/ 41 w 48"/>
                  <a:gd name="T5" fmla="*/ 79 h 146"/>
                  <a:gd name="T6" fmla="*/ 41 w 48"/>
                  <a:gd name="T7" fmla="*/ 105 h 146"/>
                  <a:gd name="T8" fmla="*/ 48 w 48"/>
                  <a:gd name="T9" fmla="*/ 139 h 146"/>
                  <a:gd name="T10" fmla="*/ 14 w 48"/>
                  <a:gd name="T11" fmla="*/ 146 h 146"/>
                  <a:gd name="T12" fmla="*/ 5 w 48"/>
                  <a:gd name="T13" fmla="*/ 120 h 146"/>
                  <a:gd name="T14" fmla="*/ 0 w 48"/>
                  <a:gd name="T15" fmla="*/ 84 h 146"/>
                  <a:gd name="T16" fmla="*/ 0 w 48"/>
                  <a:gd name="T17" fmla="*/ 50 h 146"/>
                  <a:gd name="T18" fmla="*/ 5 w 48"/>
                  <a:gd name="T19" fmla="*/ 14 h 146"/>
                  <a:gd name="T20" fmla="*/ 14 w 48"/>
                  <a:gd name="T21" fmla="*/ 0 h 146"/>
                  <a:gd name="T22" fmla="*/ 48 w 48"/>
                  <a:gd name="T23" fmla="*/ 7 h 14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"/>
                  <a:gd name="T37" fmla="*/ 0 h 146"/>
                  <a:gd name="T38" fmla="*/ 48 w 48"/>
                  <a:gd name="T39" fmla="*/ 146 h 14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" h="146">
                    <a:moveTo>
                      <a:pt x="48" y="7"/>
                    </a:moveTo>
                    <a:lnTo>
                      <a:pt x="41" y="50"/>
                    </a:lnTo>
                    <a:lnTo>
                      <a:pt x="41" y="79"/>
                    </a:lnTo>
                    <a:lnTo>
                      <a:pt x="41" y="105"/>
                    </a:lnTo>
                    <a:lnTo>
                      <a:pt x="48" y="139"/>
                    </a:lnTo>
                    <a:lnTo>
                      <a:pt x="14" y="146"/>
                    </a:lnTo>
                    <a:lnTo>
                      <a:pt x="5" y="120"/>
                    </a:lnTo>
                    <a:lnTo>
                      <a:pt x="0" y="84"/>
                    </a:lnTo>
                    <a:lnTo>
                      <a:pt x="0" y="50"/>
                    </a:lnTo>
                    <a:lnTo>
                      <a:pt x="5" y="14"/>
                    </a:lnTo>
                    <a:lnTo>
                      <a:pt x="14" y="0"/>
                    </a:lnTo>
                    <a:lnTo>
                      <a:pt x="48" y="7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7" name="Line 182"/>
            <p:cNvSpPr>
              <a:spLocks noChangeAspect="1" noChangeShapeType="1"/>
            </p:cNvSpPr>
            <p:nvPr/>
          </p:nvSpPr>
          <p:spPr bwMode="auto">
            <a:xfrm>
              <a:off x="7522" y="3557"/>
              <a:ext cx="50" cy="10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78" name="Group 183"/>
            <p:cNvGrpSpPr>
              <a:grpSpLocks noChangeAspect="1"/>
            </p:cNvGrpSpPr>
            <p:nvPr/>
          </p:nvGrpSpPr>
          <p:grpSpPr bwMode="auto">
            <a:xfrm>
              <a:off x="7613" y="3567"/>
              <a:ext cx="8" cy="42"/>
              <a:chOff x="7613" y="3567"/>
              <a:chExt cx="8" cy="42"/>
            </a:xfrm>
          </p:grpSpPr>
          <p:sp>
            <p:nvSpPr>
              <p:cNvPr id="238" name="Line 184"/>
              <p:cNvSpPr>
                <a:spLocks noChangeAspect="1" noChangeShapeType="1"/>
              </p:cNvSpPr>
              <p:nvPr/>
            </p:nvSpPr>
            <p:spPr bwMode="auto">
              <a:xfrm flipH="1">
                <a:off x="7613" y="3567"/>
                <a:ext cx="7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9" name="Line 185"/>
              <p:cNvSpPr>
                <a:spLocks noChangeAspect="1" noChangeShapeType="1"/>
              </p:cNvSpPr>
              <p:nvPr/>
            </p:nvSpPr>
            <p:spPr bwMode="auto">
              <a:xfrm>
                <a:off x="7613" y="3586"/>
                <a:ext cx="1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0" name="Line 186"/>
              <p:cNvSpPr>
                <a:spLocks noChangeAspect="1" noChangeShapeType="1"/>
              </p:cNvSpPr>
              <p:nvPr/>
            </p:nvSpPr>
            <p:spPr bwMode="auto">
              <a:xfrm>
                <a:off x="7613" y="3608"/>
                <a:ext cx="7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" name="Line 187"/>
              <p:cNvSpPr>
                <a:spLocks noChangeAspect="1" noChangeShapeType="1"/>
              </p:cNvSpPr>
              <p:nvPr/>
            </p:nvSpPr>
            <p:spPr bwMode="auto">
              <a:xfrm flipV="1">
                <a:off x="7620" y="3567"/>
                <a:ext cx="1" cy="3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" name="Line 188"/>
              <p:cNvSpPr>
                <a:spLocks noChangeAspect="1" noChangeShapeType="1"/>
              </p:cNvSpPr>
              <p:nvPr/>
            </p:nvSpPr>
            <p:spPr bwMode="auto">
              <a:xfrm>
                <a:off x="7620" y="3567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9" name="Line 189"/>
            <p:cNvSpPr>
              <a:spLocks noChangeAspect="1" noChangeShapeType="1"/>
            </p:cNvSpPr>
            <p:nvPr/>
          </p:nvSpPr>
          <p:spPr bwMode="auto">
            <a:xfrm>
              <a:off x="7606" y="3567"/>
              <a:ext cx="7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Line 190"/>
            <p:cNvSpPr>
              <a:spLocks noChangeAspect="1" noChangeShapeType="1"/>
            </p:cNvSpPr>
            <p:nvPr/>
          </p:nvSpPr>
          <p:spPr bwMode="auto">
            <a:xfrm>
              <a:off x="7606" y="3572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Line 191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Line 192"/>
            <p:cNvSpPr>
              <a:spLocks noChangeAspect="1" noChangeShapeType="1"/>
            </p:cNvSpPr>
            <p:nvPr/>
          </p:nvSpPr>
          <p:spPr bwMode="auto">
            <a:xfrm>
              <a:off x="7606" y="3579"/>
              <a:ext cx="7" cy="2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Line 193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Line 194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Line 195"/>
            <p:cNvSpPr>
              <a:spLocks noChangeAspect="1" noChangeShapeType="1"/>
            </p:cNvSpPr>
            <p:nvPr/>
          </p:nvSpPr>
          <p:spPr bwMode="auto">
            <a:xfrm>
              <a:off x="7613" y="3586"/>
              <a:ext cx="7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Line 196"/>
            <p:cNvSpPr>
              <a:spLocks noChangeAspect="1" noChangeShapeType="1"/>
            </p:cNvSpPr>
            <p:nvPr/>
          </p:nvSpPr>
          <p:spPr bwMode="auto">
            <a:xfrm>
              <a:off x="7620" y="3586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Line 197"/>
            <p:cNvSpPr>
              <a:spLocks noChangeAspect="1" noChangeShapeType="1"/>
            </p:cNvSpPr>
            <p:nvPr/>
          </p:nvSpPr>
          <p:spPr bwMode="auto">
            <a:xfrm>
              <a:off x="7620" y="3593"/>
              <a:ext cx="1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8" name="Group 198"/>
            <p:cNvGrpSpPr>
              <a:grpSpLocks noChangeAspect="1"/>
            </p:cNvGrpSpPr>
            <p:nvPr/>
          </p:nvGrpSpPr>
          <p:grpSpPr bwMode="auto">
            <a:xfrm>
              <a:off x="7598" y="3516"/>
              <a:ext cx="15" cy="44"/>
              <a:chOff x="7598" y="3516"/>
              <a:chExt cx="15" cy="44"/>
            </a:xfrm>
          </p:grpSpPr>
          <p:sp>
            <p:nvSpPr>
              <p:cNvPr id="233" name="Line 199"/>
              <p:cNvSpPr>
                <a:spLocks noChangeAspect="1" noChangeShapeType="1"/>
              </p:cNvSpPr>
              <p:nvPr/>
            </p:nvSpPr>
            <p:spPr bwMode="auto">
              <a:xfrm flipH="1">
                <a:off x="7598" y="3516"/>
                <a:ext cx="8" cy="2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4" name="Line 200"/>
              <p:cNvSpPr>
                <a:spLocks noChangeAspect="1" noChangeShapeType="1"/>
              </p:cNvSpPr>
              <p:nvPr/>
            </p:nvSpPr>
            <p:spPr bwMode="auto">
              <a:xfrm>
                <a:off x="7598" y="3538"/>
                <a:ext cx="3" cy="19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" name="Line 201"/>
              <p:cNvSpPr>
                <a:spLocks noChangeAspect="1" noChangeShapeType="1"/>
              </p:cNvSpPr>
              <p:nvPr/>
            </p:nvSpPr>
            <p:spPr bwMode="auto">
              <a:xfrm>
                <a:off x="7598" y="3557"/>
                <a:ext cx="8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" name="Line 202"/>
              <p:cNvSpPr>
                <a:spLocks noChangeAspect="1" noChangeShapeType="1"/>
              </p:cNvSpPr>
              <p:nvPr/>
            </p:nvSpPr>
            <p:spPr bwMode="auto">
              <a:xfrm flipV="1">
                <a:off x="7606" y="3516"/>
                <a:ext cx="7" cy="4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7" name="Line 203"/>
              <p:cNvSpPr>
                <a:spLocks noChangeAspect="1" noChangeShapeType="1"/>
              </p:cNvSpPr>
              <p:nvPr/>
            </p:nvSpPr>
            <p:spPr bwMode="auto">
              <a:xfrm flipH="1">
                <a:off x="7606" y="3516"/>
                <a:ext cx="7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9" name="Line 204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5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Line 205"/>
            <p:cNvSpPr>
              <a:spLocks noChangeAspect="1" noChangeShapeType="1"/>
            </p:cNvSpPr>
            <p:nvPr/>
          </p:nvSpPr>
          <p:spPr bwMode="auto">
            <a:xfrm>
              <a:off x="7598" y="3545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Line 206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Line 207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Line 208"/>
            <p:cNvSpPr>
              <a:spLocks noChangeAspect="1" noChangeShapeType="1"/>
            </p:cNvSpPr>
            <p:nvPr/>
          </p:nvSpPr>
          <p:spPr bwMode="auto">
            <a:xfrm>
              <a:off x="7598" y="3538"/>
              <a:ext cx="15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Line 209"/>
            <p:cNvSpPr>
              <a:spLocks noChangeAspect="1" noChangeShapeType="1"/>
            </p:cNvSpPr>
            <p:nvPr/>
          </p:nvSpPr>
          <p:spPr bwMode="auto">
            <a:xfrm>
              <a:off x="7598" y="3531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Line 210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Line 211"/>
            <p:cNvSpPr>
              <a:spLocks noChangeAspect="1" noChangeShapeType="1"/>
            </p:cNvSpPr>
            <p:nvPr/>
          </p:nvSpPr>
          <p:spPr bwMode="auto">
            <a:xfrm>
              <a:off x="7598" y="3524"/>
              <a:ext cx="8" cy="1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Line 212"/>
            <p:cNvSpPr>
              <a:spLocks noChangeAspect="1" noChangeShapeType="1"/>
            </p:cNvSpPr>
            <p:nvPr/>
          </p:nvSpPr>
          <p:spPr bwMode="auto">
            <a:xfrm>
              <a:off x="7598" y="3516"/>
              <a:ext cx="8" cy="3"/>
            </a:xfrm>
            <a:prstGeom prst="line">
              <a:avLst/>
            </a:prstGeom>
            <a:noFill/>
            <a:ln w="444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8" name="Group 213"/>
            <p:cNvGrpSpPr>
              <a:grpSpLocks noChangeAspect="1"/>
            </p:cNvGrpSpPr>
            <p:nvPr/>
          </p:nvGrpSpPr>
          <p:grpSpPr bwMode="auto">
            <a:xfrm>
              <a:off x="7625" y="3468"/>
              <a:ext cx="164" cy="27"/>
              <a:chOff x="7625" y="3468"/>
              <a:chExt cx="164" cy="27"/>
            </a:xfrm>
          </p:grpSpPr>
          <p:sp>
            <p:nvSpPr>
              <p:cNvPr id="223" name="Line 214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8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4" name="Line 215"/>
              <p:cNvSpPr>
                <a:spLocks noChangeAspect="1" noChangeShapeType="1"/>
              </p:cNvSpPr>
              <p:nvPr/>
            </p:nvSpPr>
            <p:spPr bwMode="auto">
              <a:xfrm flipV="1">
                <a:off x="7625" y="3483"/>
                <a:ext cx="9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5" name="Line 216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1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" name="Line 217"/>
              <p:cNvSpPr>
                <a:spLocks noChangeAspect="1" noChangeShapeType="1"/>
              </p:cNvSpPr>
              <p:nvPr/>
            </p:nvSpPr>
            <p:spPr bwMode="auto">
              <a:xfrm>
                <a:off x="7634" y="3483"/>
                <a:ext cx="8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7" name="Line 218"/>
              <p:cNvSpPr>
                <a:spLocks noChangeAspect="1" noChangeShapeType="1"/>
              </p:cNvSpPr>
              <p:nvPr/>
            </p:nvSpPr>
            <p:spPr bwMode="auto">
              <a:xfrm flipV="1">
                <a:off x="7642" y="3476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8" name="Line 219"/>
              <p:cNvSpPr>
                <a:spLocks noChangeAspect="1" noChangeShapeType="1"/>
              </p:cNvSpPr>
              <p:nvPr/>
            </p:nvSpPr>
            <p:spPr bwMode="auto">
              <a:xfrm>
                <a:off x="7656" y="3476"/>
                <a:ext cx="12" cy="1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9" name="Line 220"/>
              <p:cNvSpPr>
                <a:spLocks noChangeAspect="1" noChangeShapeType="1"/>
              </p:cNvSpPr>
              <p:nvPr/>
            </p:nvSpPr>
            <p:spPr bwMode="auto">
              <a:xfrm flipV="1">
                <a:off x="7668" y="3468"/>
                <a:ext cx="106" cy="8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0" name="Line 221"/>
              <p:cNvSpPr>
                <a:spLocks noChangeAspect="1" noChangeShapeType="1"/>
              </p:cNvSpPr>
              <p:nvPr/>
            </p:nvSpPr>
            <p:spPr bwMode="auto">
              <a:xfrm>
                <a:off x="7774" y="3468"/>
                <a:ext cx="14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1" name="Line 222"/>
              <p:cNvSpPr>
                <a:spLocks noChangeAspect="1" noChangeShapeType="1"/>
              </p:cNvSpPr>
              <p:nvPr/>
            </p:nvSpPr>
            <p:spPr bwMode="auto">
              <a:xfrm>
                <a:off x="7788" y="3483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" name="Line 223"/>
              <p:cNvSpPr>
                <a:spLocks noChangeAspect="1" noChangeShapeType="1"/>
              </p:cNvSpPr>
              <p:nvPr/>
            </p:nvSpPr>
            <p:spPr bwMode="auto">
              <a:xfrm>
                <a:off x="7788" y="3488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9" name="Group 224"/>
            <p:cNvGrpSpPr>
              <a:grpSpLocks noChangeAspect="1"/>
            </p:cNvGrpSpPr>
            <p:nvPr/>
          </p:nvGrpSpPr>
          <p:grpSpPr bwMode="auto">
            <a:xfrm>
              <a:off x="7634" y="3622"/>
              <a:ext cx="161" cy="22"/>
              <a:chOff x="7634" y="3622"/>
              <a:chExt cx="161" cy="22"/>
            </a:xfrm>
          </p:grpSpPr>
          <p:sp>
            <p:nvSpPr>
              <p:cNvPr id="213" name="Line 225"/>
              <p:cNvSpPr>
                <a:spLocks noChangeAspect="1" noChangeShapeType="1"/>
              </p:cNvSpPr>
              <p:nvPr/>
            </p:nvSpPr>
            <p:spPr bwMode="auto">
              <a:xfrm>
                <a:off x="7634" y="3622"/>
                <a:ext cx="1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4" name="Line 226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1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" name="Line 227"/>
              <p:cNvSpPr>
                <a:spLocks noChangeAspect="1" noChangeShapeType="1"/>
              </p:cNvSpPr>
              <p:nvPr/>
            </p:nvSpPr>
            <p:spPr bwMode="auto">
              <a:xfrm>
                <a:off x="7634" y="3627"/>
                <a:ext cx="8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6" name="Line 228"/>
              <p:cNvSpPr>
                <a:spLocks noChangeAspect="1" noChangeShapeType="1"/>
              </p:cNvSpPr>
              <p:nvPr/>
            </p:nvSpPr>
            <p:spPr bwMode="auto">
              <a:xfrm>
                <a:off x="7642" y="3634"/>
                <a:ext cx="4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7" name="Line 229"/>
              <p:cNvSpPr>
                <a:spLocks noChangeAspect="1" noChangeShapeType="1"/>
              </p:cNvSpPr>
              <p:nvPr/>
            </p:nvSpPr>
            <p:spPr bwMode="auto">
              <a:xfrm>
                <a:off x="7646" y="3634"/>
                <a:ext cx="15" cy="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8" name="Line 230"/>
              <p:cNvSpPr>
                <a:spLocks noChangeAspect="1" noChangeShapeType="1"/>
              </p:cNvSpPr>
              <p:nvPr/>
            </p:nvSpPr>
            <p:spPr bwMode="auto">
              <a:xfrm>
                <a:off x="7661" y="3634"/>
                <a:ext cx="14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9" name="Line 231"/>
              <p:cNvSpPr>
                <a:spLocks noChangeAspect="1" noChangeShapeType="1"/>
              </p:cNvSpPr>
              <p:nvPr/>
            </p:nvSpPr>
            <p:spPr bwMode="auto">
              <a:xfrm>
                <a:off x="7675" y="3641"/>
                <a:ext cx="106" cy="3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0" name="Line 232"/>
              <p:cNvSpPr>
                <a:spLocks noChangeAspect="1" noChangeShapeType="1"/>
              </p:cNvSpPr>
              <p:nvPr/>
            </p:nvSpPr>
            <p:spPr bwMode="auto">
              <a:xfrm flipV="1">
                <a:off x="7781" y="3634"/>
                <a:ext cx="1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1" name="Line 233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7"/>
                <a:ext cx="2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2" name="Line 234"/>
              <p:cNvSpPr>
                <a:spLocks noChangeAspect="1" noChangeShapeType="1"/>
              </p:cNvSpPr>
              <p:nvPr/>
            </p:nvSpPr>
            <p:spPr bwMode="auto">
              <a:xfrm flipV="1">
                <a:off x="7793" y="3622"/>
                <a:ext cx="2" cy="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" name="Group 235"/>
            <p:cNvGrpSpPr>
              <a:grpSpLocks noChangeAspect="1"/>
            </p:cNvGrpSpPr>
            <p:nvPr/>
          </p:nvGrpSpPr>
          <p:grpSpPr bwMode="auto">
            <a:xfrm>
              <a:off x="7709" y="3468"/>
              <a:ext cx="2" cy="27"/>
              <a:chOff x="7709" y="3468"/>
              <a:chExt cx="2" cy="27"/>
            </a:xfrm>
          </p:grpSpPr>
          <p:sp>
            <p:nvSpPr>
              <p:cNvPr id="211" name="Line 236"/>
              <p:cNvSpPr>
                <a:spLocks noChangeAspect="1" noChangeShapeType="1"/>
              </p:cNvSpPr>
              <p:nvPr/>
            </p:nvSpPr>
            <p:spPr bwMode="auto">
              <a:xfrm>
                <a:off x="7709" y="3468"/>
                <a:ext cx="2" cy="15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2" name="Line 237"/>
              <p:cNvSpPr>
                <a:spLocks noChangeAspect="1" noChangeShapeType="1"/>
              </p:cNvSpPr>
              <p:nvPr/>
            </p:nvSpPr>
            <p:spPr bwMode="auto">
              <a:xfrm>
                <a:off x="7709" y="3483"/>
                <a:ext cx="2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1" name="Group 238"/>
            <p:cNvGrpSpPr>
              <a:grpSpLocks noChangeAspect="1"/>
            </p:cNvGrpSpPr>
            <p:nvPr/>
          </p:nvGrpSpPr>
          <p:grpSpPr bwMode="auto">
            <a:xfrm>
              <a:off x="7718" y="3622"/>
              <a:ext cx="1" cy="19"/>
              <a:chOff x="7718" y="3622"/>
              <a:chExt cx="1" cy="19"/>
            </a:xfrm>
          </p:grpSpPr>
          <p:sp>
            <p:nvSpPr>
              <p:cNvPr id="209" name="Line 239"/>
              <p:cNvSpPr>
                <a:spLocks noChangeAspect="1" noChangeShapeType="1"/>
              </p:cNvSpPr>
              <p:nvPr/>
            </p:nvSpPr>
            <p:spPr bwMode="auto">
              <a:xfrm>
                <a:off x="7718" y="3622"/>
                <a:ext cx="1" cy="12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0" name="Line 240"/>
              <p:cNvSpPr>
                <a:spLocks noChangeAspect="1" noChangeShapeType="1"/>
              </p:cNvSpPr>
              <p:nvPr/>
            </p:nvSpPr>
            <p:spPr bwMode="auto">
              <a:xfrm>
                <a:off x="7718" y="3634"/>
                <a:ext cx="1" cy="7"/>
              </a:xfrm>
              <a:prstGeom prst="line">
                <a:avLst/>
              </a:prstGeom>
              <a:noFill/>
              <a:ln w="444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2" name="Group 241"/>
            <p:cNvGrpSpPr>
              <a:grpSpLocks noChangeAspect="1"/>
            </p:cNvGrpSpPr>
            <p:nvPr/>
          </p:nvGrpSpPr>
          <p:grpSpPr bwMode="auto">
            <a:xfrm>
              <a:off x="7634" y="3476"/>
              <a:ext cx="137" cy="158"/>
              <a:chOff x="7634" y="3476"/>
              <a:chExt cx="137" cy="158"/>
            </a:xfrm>
          </p:grpSpPr>
          <p:sp>
            <p:nvSpPr>
              <p:cNvPr id="203" name="Freeform 242"/>
              <p:cNvSpPr>
                <a:spLocks noChangeAspect="1"/>
              </p:cNvSpPr>
              <p:nvPr/>
            </p:nvSpPr>
            <p:spPr bwMode="auto">
              <a:xfrm>
                <a:off x="7642" y="3622"/>
                <a:ext cx="67" cy="12"/>
              </a:xfrm>
              <a:custGeom>
                <a:avLst/>
                <a:gdLst>
                  <a:gd name="T0" fmla="*/ 62 w 67"/>
                  <a:gd name="T1" fmla="*/ 0 h 12"/>
                  <a:gd name="T2" fmla="*/ 67 w 67"/>
                  <a:gd name="T3" fmla="*/ 12 h 12"/>
                  <a:gd name="T4" fmla="*/ 26 w 67"/>
                  <a:gd name="T5" fmla="*/ 12 h 12"/>
                  <a:gd name="T6" fmla="*/ 0 w 67"/>
                  <a:gd name="T7" fmla="*/ 5 h 12"/>
                  <a:gd name="T8" fmla="*/ 0 w 67"/>
                  <a:gd name="T9" fmla="*/ 0 h 12"/>
                  <a:gd name="T10" fmla="*/ 62 w 67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7"/>
                  <a:gd name="T19" fmla="*/ 0 h 12"/>
                  <a:gd name="T20" fmla="*/ 67 w 67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7" h="12">
                    <a:moveTo>
                      <a:pt x="62" y="0"/>
                    </a:moveTo>
                    <a:lnTo>
                      <a:pt x="67" y="12"/>
                    </a:lnTo>
                    <a:lnTo>
                      <a:pt x="26" y="12"/>
                    </a:lnTo>
                    <a:lnTo>
                      <a:pt x="0" y="5"/>
                    </a:lnTo>
                    <a:lnTo>
                      <a:pt x="0" y="0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4" name="Freeform 243"/>
              <p:cNvSpPr>
                <a:spLocks noChangeAspect="1"/>
              </p:cNvSpPr>
              <p:nvPr/>
            </p:nvSpPr>
            <p:spPr bwMode="auto">
              <a:xfrm>
                <a:off x="7704" y="3615"/>
                <a:ext cx="53" cy="12"/>
              </a:xfrm>
              <a:custGeom>
                <a:avLst/>
                <a:gdLst>
                  <a:gd name="T0" fmla="*/ 0 w 53"/>
                  <a:gd name="T1" fmla="*/ 0 h 12"/>
                  <a:gd name="T2" fmla="*/ 5 w 53"/>
                  <a:gd name="T3" fmla="*/ 12 h 12"/>
                  <a:gd name="T4" fmla="*/ 48 w 53"/>
                  <a:gd name="T5" fmla="*/ 12 h 12"/>
                  <a:gd name="T6" fmla="*/ 53 w 53"/>
                  <a:gd name="T7" fmla="*/ 0 h 12"/>
                  <a:gd name="T8" fmla="*/ 0 w 53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3"/>
                  <a:gd name="T16" fmla="*/ 0 h 12"/>
                  <a:gd name="T17" fmla="*/ 53 w 53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3" h="12">
                    <a:moveTo>
                      <a:pt x="0" y="0"/>
                    </a:moveTo>
                    <a:lnTo>
                      <a:pt x="5" y="12"/>
                    </a:lnTo>
                    <a:lnTo>
                      <a:pt x="48" y="12"/>
                    </a:lnTo>
                    <a:lnTo>
                      <a:pt x="5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" name="Freeform 244"/>
              <p:cNvSpPr>
                <a:spLocks noChangeAspect="1"/>
              </p:cNvSpPr>
              <p:nvPr/>
            </p:nvSpPr>
            <p:spPr bwMode="auto">
              <a:xfrm>
                <a:off x="7752" y="3615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" name="Freeform 245"/>
              <p:cNvSpPr>
                <a:spLocks noChangeAspect="1"/>
              </p:cNvSpPr>
              <p:nvPr/>
            </p:nvSpPr>
            <p:spPr bwMode="auto">
              <a:xfrm>
                <a:off x="7634" y="3483"/>
                <a:ext cx="70" cy="12"/>
              </a:xfrm>
              <a:custGeom>
                <a:avLst/>
                <a:gdLst>
                  <a:gd name="T0" fmla="*/ 70 w 70"/>
                  <a:gd name="T1" fmla="*/ 12 h 12"/>
                  <a:gd name="T2" fmla="*/ 70 w 70"/>
                  <a:gd name="T3" fmla="*/ 0 h 12"/>
                  <a:gd name="T4" fmla="*/ 22 w 70"/>
                  <a:gd name="T5" fmla="*/ 0 h 12"/>
                  <a:gd name="T6" fmla="*/ 0 w 70"/>
                  <a:gd name="T7" fmla="*/ 5 h 12"/>
                  <a:gd name="T8" fmla="*/ 0 w 70"/>
                  <a:gd name="T9" fmla="*/ 12 h 12"/>
                  <a:gd name="T10" fmla="*/ 70 w 70"/>
                  <a:gd name="T11" fmla="*/ 12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70"/>
                  <a:gd name="T19" fmla="*/ 0 h 12"/>
                  <a:gd name="T20" fmla="*/ 70 w 70"/>
                  <a:gd name="T21" fmla="*/ 12 h 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70" h="12">
                    <a:moveTo>
                      <a:pt x="70" y="12"/>
                    </a:moveTo>
                    <a:lnTo>
                      <a:pt x="70" y="0"/>
                    </a:lnTo>
                    <a:lnTo>
                      <a:pt x="22" y="0"/>
                    </a:lnTo>
                    <a:lnTo>
                      <a:pt x="0" y="5"/>
                    </a:lnTo>
                    <a:lnTo>
                      <a:pt x="0" y="12"/>
                    </a:lnTo>
                    <a:lnTo>
                      <a:pt x="7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7" name="Freeform 246"/>
              <p:cNvSpPr>
                <a:spLocks noChangeAspect="1"/>
              </p:cNvSpPr>
              <p:nvPr/>
            </p:nvSpPr>
            <p:spPr bwMode="auto">
              <a:xfrm>
                <a:off x="7704" y="3476"/>
                <a:ext cx="48" cy="12"/>
              </a:xfrm>
              <a:custGeom>
                <a:avLst/>
                <a:gdLst>
                  <a:gd name="T0" fmla="*/ 0 w 48"/>
                  <a:gd name="T1" fmla="*/ 12 h 12"/>
                  <a:gd name="T2" fmla="*/ 0 w 48"/>
                  <a:gd name="T3" fmla="*/ 0 h 12"/>
                  <a:gd name="T4" fmla="*/ 41 w 48"/>
                  <a:gd name="T5" fmla="*/ 0 h 12"/>
                  <a:gd name="T6" fmla="*/ 48 w 48"/>
                  <a:gd name="T7" fmla="*/ 12 h 12"/>
                  <a:gd name="T8" fmla="*/ 0 w 48"/>
                  <a:gd name="T9" fmla="*/ 12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12"/>
                  <a:gd name="T17" fmla="*/ 48 w 48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12">
                    <a:moveTo>
                      <a:pt x="0" y="12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48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" name="Freeform 247"/>
              <p:cNvSpPr>
                <a:spLocks noChangeAspect="1"/>
              </p:cNvSpPr>
              <p:nvPr/>
            </p:nvSpPr>
            <p:spPr bwMode="auto">
              <a:xfrm flipH="1">
                <a:off x="7752" y="3476"/>
                <a:ext cx="19" cy="12"/>
              </a:xfrm>
              <a:custGeom>
                <a:avLst/>
                <a:gdLst>
                  <a:gd name="T0" fmla="*/ 5 w 19"/>
                  <a:gd name="T1" fmla="*/ 0 h 12"/>
                  <a:gd name="T2" fmla="*/ 0 w 19"/>
                  <a:gd name="T3" fmla="*/ 12 h 12"/>
                  <a:gd name="T4" fmla="*/ 5 w 19"/>
                  <a:gd name="T5" fmla="*/ 12 h 12"/>
                  <a:gd name="T6" fmla="*/ 19 w 19"/>
                  <a:gd name="T7" fmla="*/ 0 h 12"/>
                  <a:gd name="T8" fmla="*/ 5 w 19"/>
                  <a:gd name="T9" fmla="*/ 0 h 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"/>
                  <a:gd name="T16" fmla="*/ 0 h 12"/>
                  <a:gd name="T17" fmla="*/ 19 w 19"/>
                  <a:gd name="T18" fmla="*/ 12 h 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" h="12">
                    <a:moveTo>
                      <a:pt x="5" y="0"/>
                    </a:moveTo>
                    <a:lnTo>
                      <a:pt x="0" y="12"/>
                    </a:lnTo>
                    <a:lnTo>
                      <a:pt x="5" y="12"/>
                    </a:lnTo>
                    <a:lnTo>
                      <a:pt x="19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CCFFFF"/>
              </a:solidFill>
              <a:ln w="444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84" name="Group 248"/>
          <p:cNvGrpSpPr>
            <a:grpSpLocks/>
          </p:cNvGrpSpPr>
          <p:nvPr/>
        </p:nvGrpSpPr>
        <p:grpSpPr bwMode="auto">
          <a:xfrm>
            <a:off x="7249529" y="2516187"/>
            <a:ext cx="730250" cy="688975"/>
            <a:chOff x="6201" y="4433"/>
            <a:chExt cx="1050" cy="1080"/>
          </a:xfrm>
        </p:grpSpPr>
        <p:grpSp>
          <p:nvGrpSpPr>
            <p:cNvPr id="285" name="Group 249"/>
            <p:cNvGrpSpPr>
              <a:grpSpLocks/>
            </p:cNvGrpSpPr>
            <p:nvPr/>
          </p:nvGrpSpPr>
          <p:grpSpPr bwMode="auto">
            <a:xfrm>
              <a:off x="6277" y="4504"/>
              <a:ext cx="900" cy="926"/>
              <a:chOff x="6277" y="4504"/>
              <a:chExt cx="900" cy="926"/>
            </a:xfrm>
          </p:grpSpPr>
          <p:sp>
            <p:nvSpPr>
              <p:cNvPr id="287" name="Oval 286"/>
              <p:cNvSpPr>
                <a:spLocks noChangeArrowheads="1"/>
              </p:cNvSpPr>
              <p:nvPr/>
            </p:nvSpPr>
            <p:spPr bwMode="auto">
              <a:xfrm>
                <a:off x="6277" y="4504"/>
                <a:ext cx="900" cy="92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8" name="Oval 287"/>
              <p:cNvSpPr>
                <a:spLocks noChangeArrowheads="1"/>
              </p:cNvSpPr>
              <p:nvPr/>
            </p:nvSpPr>
            <p:spPr bwMode="auto">
              <a:xfrm>
                <a:off x="6351" y="4587"/>
                <a:ext cx="750" cy="77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" name="Oval 252"/>
            <p:cNvSpPr>
              <a:spLocks noChangeArrowheads="1"/>
            </p:cNvSpPr>
            <p:nvPr/>
          </p:nvSpPr>
          <p:spPr bwMode="auto">
            <a:xfrm>
              <a:off x="6201" y="4433"/>
              <a:ext cx="1050" cy="10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9" name="Group 253"/>
          <p:cNvGrpSpPr>
            <a:grpSpLocks/>
          </p:cNvGrpSpPr>
          <p:nvPr/>
        </p:nvGrpSpPr>
        <p:grpSpPr bwMode="auto">
          <a:xfrm>
            <a:off x="5122279" y="4457700"/>
            <a:ext cx="730250" cy="687387"/>
            <a:chOff x="6201" y="4433"/>
            <a:chExt cx="1050" cy="1080"/>
          </a:xfrm>
        </p:grpSpPr>
        <p:grpSp>
          <p:nvGrpSpPr>
            <p:cNvPr id="290" name="Group 254"/>
            <p:cNvGrpSpPr>
              <a:grpSpLocks/>
            </p:cNvGrpSpPr>
            <p:nvPr/>
          </p:nvGrpSpPr>
          <p:grpSpPr bwMode="auto">
            <a:xfrm>
              <a:off x="6277" y="4504"/>
              <a:ext cx="900" cy="926"/>
              <a:chOff x="6277" y="4504"/>
              <a:chExt cx="900" cy="926"/>
            </a:xfrm>
          </p:grpSpPr>
          <p:sp>
            <p:nvSpPr>
              <p:cNvPr id="292" name="Oval 291"/>
              <p:cNvSpPr>
                <a:spLocks noChangeArrowheads="1"/>
              </p:cNvSpPr>
              <p:nvPr/>
            </p:nvSpPr>
            <p:spPr bwMode="auto">
              <a:xfrm>
                <a:off x="6277" y="4504"/>
                <a:ext cx="900" cy="926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" name="Oval 292"/>
              <p:cNvSpPr>
                <a:spLocks noChangeArrowheads="1"/>
              </p:cNvSpPr>
              <p:nvPr/>
            </p:nvSpPr>
            <p:spPr bwMode="auto">
              <a:xfrm>
                <a:off x="6351" y="4587"/>
                <a:ext cx="750" cy="772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1" name="Oval 257"/>
            <p:cNvSpPr>
              <a:spLocks noChangeArrowheads="1"/>
            </p:cNvSpPr>
            <p:nvPr/>
          </p:nvSpPr>
          <p:spPr bwMode="auto">
            <a:xfrm>
              <a:off x="6201" y="4433"/>
              <a:ext cx="1050" cy="108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4" name="Text Box 258"/>
          <p:cNvSpPr txBox="1">
            <a:spLocks noChangeArrowheads="1"/>
          </p:cNvSpPr>
          <p:nvPr/>
        </p:nvSpPr>
        <p:spPr bwMode="auto">
          <a:xfrm>
            <a:off x="5876342" y="3633787"/>
            <a:ext cx="2079625" cy="10699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 b="1">
                <a:solidFill>
                  <a:schemeClr val="accent2"/>
                </a:solidFill>
                <a:latin typeface="Arial" charset="0"/>
                <a:ea typeface="ＭＳ Ｐゴシック" pitchFamily="34" charset="-128"/>
              </a:rPr>
              <a:t>Building: Leads to Non-Line Of Sight (NLOS) communication</a:t>
            </a:r>
          </a:p>
        </p:txBody>
      </p:sp>
      <p:sp>
        <p:nvSpPr>
          <p:cNvPr id="295" name="AutoShape 259"/>
          <p:cNvSpPr>
            <a:spLocks noChangeArrowheads="1"/>
          </p:cNvSpPr>
          <p:nvPr/>
        </p:nvSpPr>
        <p:spPr bwMode="auto">
          <a:xfrm>
            <a:off x="6728829" y="2776537"/>
            <a:ext cx="492125" cy="198438"/>
          </a:xfrm>
          <a:prstGeom prst="leftArrow">
            <a:avLst>
              <a:gd name="adj1" fmla="val 50000"/>
              <a:gd name="adj2" fmla="val 62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" name="AutoShape 260"/>
          <p:cNvSpPr>
            <a:spLocks noChangeArrowheads="1"/>
          </p:cNvSpPr>
          <p:nvPr/>
        </p:nvSpPr>
        <p:spPr bwMode="auto">
          <a:xfrm rot="5400000">
            <a:off x="5227848" y="4074319"/>
            <a:ext cx="492125" cy="198437"/>
          </a:xfrm>
          <a:prstGeom prst="leftArrow">
            <a:avLst>
              <a:gd name="adj1" fmla="val 50000"/>
              <a:gd name="adj2" fmla="val 62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" name="Text Box 262"/>
          <p:cNvSpPr txBox="1">
            <a:spLocks noChangeArrowheads="1"/>
          </p:cNvSpPr>
          <p:nvPr/>
        </p:nvSpPr>
        <p:spPr bwMode="auto">
          <a:xfrm>
            <a:off x="2071688" y="690562"/>
            <a:ext cx="8300994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Intersection </a:t>
            </a:r>
            <a:r>
              <a:rPr lang="en-US" sz="2800" b="1" dirty="0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Collision  Warning (ICA)</a:t>
            </a:r>
          </a:p>
        </p:txBody>
      </p:sp>
    </p:spTree>
    <p:extLst>
      <p:ext uri="{BB962C8B-B14F-4D97-AF65-F5344CB8AC3E}">
        <p14:creationId xmlns:p14="http://schemas.microsoft.com/office/powerpoint/2010/main" val="1901935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7665" y="148948"/>
            <a:ext cx="10972800" cy="1143000"/>
          </a:xfrm>
        </p:spPr>
        <p:txBody>
          <a:bodyPr/>
          <a:lstStyle/>
          <a:p>
            <a:r>
              <a:rPr lang="en-US" dirty="0" smtClean="0"/>
              <a:t>Signals over CAN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1A15EAA-547D-4185-A4E0-DDC0B5B98EDA}" type="slidenum">
              <a:rPr lang="en-US" smtClean="0">
                <a:latin typeface="Helvetica" pitchFamily="34" charset="0"/>
              </a:rPr>
              <a:pPr algn="r"/>
              <a:t>6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7665" y="1291948"/>
            <a:ext cx="11180635" cy="493105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Signals available over CAN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Steering Angle Sensor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Brake status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Vehicle Speed and Heading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>
                <a:latin typeface="+mn-lt"/>
                <a:ea typeface="Arial" charset="0"/>
                <a:cs typeface="Arial" charset="0"/>
              </a:rPr>
              <a:t>L</a:t>
            </a: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ateral and longitudinal acceleration, yaw rate information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2800" dirty="0" smtClean="0">
              <a:latin typeface="+mn-lt"/>
              <a:ea typeface="Arial" charset="0"/>
              <a:cs typeface="Arial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This seems sufficient for creating </a:t>
            </a:r>
            <a:r>
              <a:rPr lang="en-US" sz="2800" smtClean="0">
                <a:latin typeface="+mn-lt"/>
                <a:ea typeface="Arial" charset="0"/>
                <a:cs typeface="Arial" charset="0"/>
              </a:rPr>
              <a:t>the BSM.</a:t>
            </a:r>
            <a:endParaRPr lang="en-US" sz="2800" dirty="0" smtClean="0">
              <a:latin typeface="+mn-lt"/>
              <a:ea typeface="Arial" charset="0"/>
              <a:cs typeface="Arial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800" dirty="0" smtClean="0">
              <a:latin typeface="+mn-lt"/>
              <a:ea typeface="Arial" charset="0"/>
              <a:cs typeface="Arial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800" b="1" dirty="0" smtClean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5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7665" y="148948"/>
            <a:ext cx="10972800" cy="1143000"/>
          </a:xfrm>
        </p:spPr>
        <p:txBody>
          <a:bodyPr/>
          <a:lstStyle/>
          <a:p>
            <a:r>
              <a:rPr lang="en-US" dirty="0" smtClean="0"/>
              <a:t>HW/SW capabilities/requirements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/>
            <a:fld id="{31A15EAA-547D-4185-A4E0-DDC0B5B98EDA}" type="slidenum">
              <a:rPr lang="en-US" smtClean="0">
                <a:latin typeface="Helvetica" pitchFamily="34" charset="0"/>
              </a:rPr>
              <a:pPr algn="r"/>
              <a:t>7</a:t>
            </a:fld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Content Placeholder 1"/>
          <p:cNvSpPr>
            <a:spLocks noGrp="1"/>
          </p:cNvSpPr>
          <p:nvPr>
            <p:ph idx="1"/>
          </p:nvPr>
        </p:nvSpPr>
        <p:spPr>
          <a:xfrm>
            <a:off x="617665" y="1291948"/>
            <a:ext cx="11180635" cy="493105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>
                <a:ea typeface="Arial" charset="0"/>
                <a:cs typeface="Arial" charset="0"/>
              </a:rPr>
              <a:t>Is the </a:t>
            </a:r>
            <a:r>
              <a:rPr lang="en-US" sz="2800" dirty="0" smtClean="0">
                <a:ea typeface="Arial" charset="0"/>
                <a:cs typeface="Arial" charset="0"/>
              </a:rPr>
              <a:t>HW we get be capable </a:t>
            </a:r>
            <a:r>
              <a:rPr lang="en-US" sz="2800" dirty="0">
                <a:ea typeface="Arial" charset="0"/>
                <a:cs typeface="Arial" charset="0"/>
              </a:rPr>
              <a:t>of dual channel operation ?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2800" dirty="0" smtClean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Would like to capture time-stamped logs for all the unicast and broadcast WSMs being exchanged between OBUs, and between an RSU and OBU(s). NOTE: Would be really helpful to be able to configure an OBU as a sniffer.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en-US" sz="2800" dirty="0">
              <a:latin typeface="+mn-lt"/>
              <a:ea typeface="Arial" charset="0"/>
              <a:cs typeface="Arial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dirty="0" smtClean="0">
                <a:latin typeface="+mn-lt"/>
                <a:ea typeface="Arial" charset="0"/>
                <a:cs typeface="Arial" charset="0"/>
              </a:rPr>
              <a:t>Would like to be able to configure system parameters to understand the effect on system performance (transceiver level logs, 802.11MAC and 1609.4 level logs etc.)</a:t>
            </a:r>
          </a:p>
        </p:txBody>
      </p:sp>
    </p:spTree>
    <p:extLst>
      <p:ext uri="{BB962C8B-B14F-4D97-AF65-F5344CB8AC3E}">
        <p14:creationId xmlns:p14="http://schemas.microsoft.com/office/powerpoint/2010/main" val="135093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5748</TotalTime>
  <Words>312</Words>
  <Application>Microsoft Macintosh PowerPoint</Application>
  <PresentationFormat>Widescreen</PresentationFormat>
  <Paragraphs>63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Calibri</vt:lpstr>
      <vt:lpstr>Calibri Light</vt:lpstr>
      <vt:lpstr>Century Gothic</vt:lpstr>
      <vt:lpstr>Helvetica</vt:lpstr>
      <vt:lpstr>Mangal</vt:lpstr>
      <vt:lpstr>ＭＳ Ｐゴシック</vt:lpstr>
      <vt:lpstr>Arial</vt:lpstr>
      <vt:lpstr>Office Theme</vt:lpstr>
      <vt:lpstr>DSRC Trials – Test Plan</vt:lpstr>
      <vt:lpstr>Goal : Get each car to go and park in its assigned space</vt:lpstr>
      <vt:lpstr>PowerPoint Presentation</vt:lpstr>
      <vt:lpstr>WSMs that need to be supported</vt:lpstr>
      <vt:lpstr>PowerPoint Presentation</vt:lpstr>
      <vt:lpstr>Signals over CAN</vt:lpstr>
      <vt:lpstr>HW/SW capabilities/requirements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Kedar Shirali</dc:creator>
  <cp:lastModifiedBy>Kedar Shirali</cp:lastModifiedBy>
  <cp:revision>88</cp:revision>
  <dcterms:created xsi:type="dcterms:W3CDTF">2017-02-25T22:47:19Z</dcterms:created>
  <dcterms:modified xsi:type="dcterms:W3CDTF">2017-04-28T17:46:47Z</dcterms:modified>
</cp:coreProperties>
</file>